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6" r:id="rId2"/>
    <p:sldId id="257" r:id="rId3"/>
    <p:sldId id="261" r:id="rId4"/>
    <p:sldId id="262" r:id="rId5"/>
    <p:sldId id="263" r:id="rId6"/>
    <p:sldId id="271" r:id="rId7"/>
    <p:sldId id="268" r:id="rId8"/>
    <p:sldId id="269" r:id="rId9"/>
    <p:sldId id="270" r:id="rId10"/>
    <p:sldId id="273" r:id="rId11"/>
    <p:sldId id="272" r:id="rId12"/>
    <p:sldId id="274" r:id="rId13"/>
    <p:sldId id="275" r:id="rId14"/>
    <p:sldId id="264" r:id="rId15"/>
    <p:sldId id="265" r:id="rId16"/>
    <p:sldId id="266" r:id="rId17"/>
    <p:sldId id="267" r:id="rId18"/>
    <p:sldId id="282" r:id="rId19"/>
    <p:sldId id="277" r:id="rId20"/>
    <p:sldId id="278" r:id="rId21"/>
    <p:sldId id="279" r:id="rId22"/>
    <p:sldId id="280" r:id="rId23"/>
    <p:sldId id="284" r:id="rId2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94645" autoAdjust="0"/>
  </p:normalViewPr>
  <p:slideViewPr>
    <p:cSldViewPr>
      <p:cViewPr>
        <p:scale>
          <a:sx n="94" d="100"/>
          <a:sy n="94" d="100"/>
        </p:scale>
        <p:origin x="-131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1952241907261592"/>
                  <c:y val="0.12290718868474775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นอกภูเขียวในจังหวัด</c:v>
                </c:pt>
                <c:pt idx="1">
                  <c:v>นอกจังหวัดในเขต</c:v>
                </c:pt>
                <c:pt idx="2">
                  <c:v>นอกเขต</c:v>
                </c:pt>
                <c:pt idx="3">
                  <c:v>ภูเขียว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2477</c:v>
                </c:pt>
                <c:pt idx="1">
                  <c:v>28</c:v>
                </c:pt>
                <c:pt idx="2">
                  <c:v>302</c:v>
                </c:pt>
                <c:pt idx="3">
                  <c:v>8432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th-TH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5D694-7E5A-4B46-BF16-990E5ECADFCE}" type="datetimeFigureOut">
              <a:rPr lang="th-TH" smtClean="0"/>
              <a:t>10/11/63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E6C81-1248-4950-B2F9-A87360F2D2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88153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D560E-B096-4111-892C-C4DA4A9D025E}" type="slidenum">
              <a:rPr lang="th-TH" smtClean="0"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5634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CAC53-F79E-4EEC-BA9B-4DDA24ECCEB1}" type="datetimeFigureOut">
              <a:rPr lang="th-TH" smtClean="0"/>
              <a:t>10/11/63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CB8B-0643-4428-81E7-25AC70270C5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31758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CAC53-F79E-4EEC-BA9B-4DDA24ECCEB1}" type="datetimeFigureOut">
              <a:rPr lang="th-TH" smtClean="0"/>
              <a:t>10/11/63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CB8B-0643-4428-81E7-25AC70270C5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11829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CAC53-F79E-4EEC-BA9B-4DDA24ECCEB1}" type="datetimeFigureOut">
              <a:rPr lang="th-TH" smtClean="0"/>
              <a:t>10/11/63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CB8B-0643-4428-81E7-25AC70270C5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602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CAC53-F79E-4EEC-BA9B-4DDA24ECCEB1}" type="datetimeFigureOut">
              <a:rPr lang="th-TH" smtClean="0"/>
              <a:t>10/11/63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CB8B-0643-4428-81E7-25AC70270C5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349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CAC53-F79E-4EEC-BA9B-4DDA24ECCEB1}" type="datetimeFigureOut">
              <a:rPr lang="th-TH" smtClean="0"/>
              <a:t>10/11/63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CB8B-0643-4428-81E7-25AC70270C5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7536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CAC53-F79E-4EEC-BA9B-4DDA24ECCEB1}" type="datetimeFigureOut">
              <a:rPr lang="th-TH" smtClean="0"/>
              <a:t>10/11/63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CB8B-0643-4428-81E7-25AC70270C5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74863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CAC53-F79E-4EEC-BA9B-4DDA24ECCEB1}" type="datetimeFigureOut">
              <a:rPr lang="th-TH" smtClean="0"/>
              <a:t>10/11/63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CB8B-0643-4428-81E7-25AC70270C5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2146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CAC53-F79E-4EEC-BA9B-4DDA24ECCEB1}" type="datetimeFigureOut">
              <a:rPr lang="th-TH" smtClean="0"/>
              <a:t>10/11/63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CB8B-0643-4428-81E7-25AC70270C5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54223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CAC53-F79E-4EEC-BA9B-4DDA24ECCEB1}" type="datetimeFigureOut">
              <a:rPr lang="th-TH" smtClean="0"/>
              <a:t>10/11/63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CB8B-0643-4428-81E7-25AC70270C5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57571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CAC53-F79E-4EEC-BA9B-4DDA24ECCEB1}" type="datetimeFigureOut">
              <a:rPr lang="th-TH" smtClean="0"/>
              <a:t>10/11/63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CB8B-0643-4428-81E7-25AC70270C5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047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CAC53-F79E-4EEC-BA9B-4DDA24ECCEB1}" type="datetimeFigureOut">
              <a:rPr lang="th-TH" smtClean="0"/>
              <a:t>10/11/63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CB8B-0643-4428-81E7-25AC70270C5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143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CAC53-F79E-4EEC-BA9B-4DDA24ECCEB1}" type="datetimeFigureOut">
              <a:rPr lang="th-TH" smtClean="0"/>
              <a:t>10/11/63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9CB8B-0643-4428-81E7-25AC70270C5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143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314" y="-86063"/>
            <a:ext cx="9254530" cy="6974428"/>
          </a:xfrm>
          <a:prstGeom prst="rect">
            <a:avLst/>
          </a:prstGeom>
        </p:spPr>
      </p:pic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2915816" y="2361599"/>
            <a:ext cx="3888432" cy="207910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3200" dirty="0" smtClean="0"/>
              <a:t>วาระประชุมการเรียกเก็บค่าบริการทางการแพทย์ </a:t>
            </a:r>
            <a:br>
              <a:rPr lang="th-TH" sz="3200" dirty="0" smtClean="0"/>
            </a:br>
            <a:r>
              <a:rPr lang="th-TH" sz="3200" dirty="0" smtClean="0"/>
              <a:t>ประจำเดือน </a:t>
            </a:r>
            <a:r>
              <a:rPr lang="th-TH" sz="3200" smtClean="0"/>
              <a:t>พฤศจิกายน </a:t>
            </a:r>
            <a:r>
              <a:rPr lang="th-TH" sz="3200" smtClean="0"/>
              <a:t>2563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382620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469918" y="2739733"/>
            <a:ext cx="1433945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700" dirty="0"/>
              <a:t>Refer </a:t>
            </a:r>
            <a:r>
              <a:rPr lang="en-US" sz="2700" dirty="0" smtClean="0"/>
              <a:t>in</a:t>
            </a:r>
            <a:r>
              <a:rPr lang="th-TH" sz="2700" dirty="0" smtClean="0"/>
              <a:t>รับ</a:t>
            </a:r>
            <a:r>
              <a:rPr lang="th-TH" sz="2700" dirty="0"/>
              <a:t>กลับ </a:t>
            </a:r>
            <a:r>
              <a:rPr lang="en-US" sz="2700" dirty="0" err="1"/>
              <a:t>imc</a:t>
            </a:r>
            <a:endParaRPr lang="th-TH" sz="2700" dirty="0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2667596" y="2766850"/>
            <a:ext cx="6141026" cy="4154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100" dirty="0"/>
              <a:t>รับจากรพ.ชัยภูมิ10702 หรือ </a:t>
            </a:r>
            <a:r>
              <a:rPr lang="th-TH" sz="2100" dirty="0" err="1"/>
              <a:t>รพศ</a:t>
            </a:r>
            <a:r>
              <a:rPr lang="th-TH" sz="2100" dirty="0"/>
              <a:t> 10667บุรีรัมย์,10668สุรินทร์,10666มหาราช</a:t>
            </a: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2644216" y="3826719"/>
            <a:ext cx="6320272" cy="17081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100" dirty="0"/>
              <a:t>1. stroke </a:t>
            </a:r>
            <a:r>
              <a:rPr lang="th-TH" sz="2100" dirty="0"/>
              <a:t>รหัส </a:t>
            </a:r>
            <a:r>
              <a:rPr lang="en-US" sz="2100" dirty="0" err="1"/>
              <a:t>pdx</a:t>
            </a:r>
            <a:r>
              <a:rPr lang="th-TH" sz="2100" dirty="0"/>
              <a:t> หรือ </a:t>
            </a:r>
            <a:r>
              <a:rPr lang="en-US" sz="2100" dirty="0" err="1"/>
              <a:t>sdx</a:t>
            </a:r>
            <a:r>
              <a:rPr lang="th-TH" sz="2100" dirty="0"/>
              <a:t> (</a:t>
            </a:r>
            <a:r>
              <a:rPr lang="en-US" sz="2100" dirty="0"/>
              <a:t>I601-I639</a:t>
            </a:r>
            <a:r>
              <a:rPr lang="th-TH" sz="2100" dirty="0"/>
              <a:t>)</a:t>
            </a:r>
          </a:p>
          <a:p>
            <a:r>
              <a:rPr lang="en-US" sz="2100" dirty="0"/>
              <a:t>2. traumatic brain 3. spinal injury </a:t>
            </a:r>
            <a:r>
              <a:rPr lang="th-TH" sz="2100" dirty="0"/>
              <a:t>(</a:t>
            </a:r>
            <a:r>
              <a:rPr lang="en-US" sz="2100" dirty="0" err="1"/>
              <a:t>pdx</a:t>
            </a:r>
            <a:r>
              <a:rPr lang="th-TH" sz="2100" dirty="0"/>
              <a:t> ไม่ใช้รหัสเป็น</a:t>
            </a:r>
            <a:r>
              <a:rPr lang="en-US" sz="2100" dirty="0"/>
              <a:t>s</a:t>
            </a:r>
            <a:r>
              <a:rPr lang="th-TH" sz="2100" dirty="0"/>
              <a:t>,ต้องมีรหัส </a:t>
            </a:r>
            <a:r>
              <a:rPr lang="en-US" sz="2100" dirty="0"/>
              <a:t> </a:t>
            </a:r>
          </a:p>
          <a:p>
            <a:r>
              <a:rPr lang="en-US" sz="2100" dirty="0"/>
              <a:t>     </a:t>
            </a:r>
            <a:r>
              <a:rPr lang="en-US" sz="2100" dirty="0" err="1"/>
              <a:t>sdx</a:t>
            </a:r>
            <a:r>
              <a:rPr lang="th-TH" sz="2100" dirty="0"/>
              <a:t> เป็น </a:t>
            </a:r>
            <a:r>
              <a:rPr lang="en-US" sz="2100" dirty="0"/>
              <a:t>s </a:t>
            </a:r>
            <a:r>
              <a:rPr lang="th-TH" sz="2100" dirty="0"/>
              <a:t>ตามเงื่อนไข)</a:t>
            </a:r>
          </a:p>
          <a:p>
            <a:r>
              <a:rPr lang="en-US" sz="2100" dirty="0"/>
              <a:t>3. </a:t>
            </a:r>
            <a:r>
              <a:rPr lang="th-TH" sz="2100" dirty="0"/>
              <a:t>ต้องมี</a:t>
            </a:r>
            <a:r>
              <a:rPr lang="en-US" sz="2100" dirty="0" err="1"/>
              <a:t>proc</a:t>
            </a:r>
            <a:r>
              <a:rPr lang="th-TH" sz="2100" dirty="0"/>
              <a:t> ตัวใดตัวหนึ่งตามที่กำหนด</a:t>
            </a:r>
          </a:p>
          <a:p>
            <a:r>
              <a:rPr lang="th-TH" sz="2100" dirty="0"/>
              <a:t>4. ต้องมีวันนอน มากกว่าหรือเท่ากับ 5 วัน</a:t>
            </a: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625781" y="4922584"/>
            <a:ext cx="1371600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100" dirty="0"/>
              <a:t>Add on 4</a:t>
            </a:r>
            <a:r>
              <a:rPr lang="th-TH" sz="2100" dirty="0"/>
              <a:t>,</a:t>
            </a:r>
            <a:r>
              <a:rPr lang="en-US" sz="2100" dirty="0"/>
              <a:t>000 </a:t>
            </a:r>
            <a:r>
              <a:rPr lang="th-TH" sz="2100" dirty="0"/>
              <a:t>บาท</a:t>
            </a:r>
          </a:p>
        </p:txBody>
      </p:sp>
      <p:cxnSp>
        <p:nvCxnSpPr>
          <p:cNvPr id="10" name="ตัวเชื่อมต่อตรง 9"/>
          <p:cNvCxnSpPr/>
          <p:nvPr/>
        </p:nvCxnSpPr>
        <p:spPr>
          <a:xfrm>
            <a:off x="2246764" y="2868159"/>
            <a:ext cx="0" cy="21820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ลูกศรลง 21"/>
          <p:cNvSpPr/>
          <p:nvPr/>
        </p:nvSpPr>
        <p:spPr>
          <a:xfrm>
            <a:off x="915930" y="3959204"/>
            <a:ext cx="541920" cy="7762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cxnSp>
        <p:nvCxnSpPr>
          <p:cNvPr id="30" name="ลูกศรเชื่อมต่อแบบตรง 29"/>
          <p:cNvCxnSpPr/>
          <p:nvPr/>
        </p:nvCxnSpPr>
        <p:spPr>
          <a:xfrm>
            <a:off x="2246764" y="2875952"/>
            <a:ext cx="4208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ลูกศรเชื่อมต่อแบบตรง 39"/>
          <p:cNvCxnSpPr/>
          <p:nvPr/>
        </p:nvCxnSpPr>
        <p:spPr>
          <a:xfrm>
            <a:off x="2246764" y="5050250"/>
            <a:ext cx="3974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กล่องข้อความ 40"/>
          <p:cNvSpPr txBox="1"/>
          <p:nvPr/>
        </p:nvSpPr>
        <p:spPr>
          <a:xfrm>
            <a:off x="1115616" y="1361621"/>
            <a:ext cx="4350538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 IMC </a:t>
            </a:r>
            <a:r>
              <a:rPr lang="th-TH" sz="2400" dirty="0">
                <a:solidFill>
                  <a:schemeClr val="tx1"/>
                </a:solidFill>
              </a:rPr>
              <a:t>รพ.ภูเขียว รับเพิ่ม 4000 </a:t>
            </a:r>
            <a:r>
              <a:rPr lang="th-TH" sz="2400" dirty="0" smtClean="0">
                <a:solidFill>
                  <a:schemeClr val="tx1"/>
                </a:solidFill>
              </a:rPr>
              <a:t>บาท   เงื่อนไข </a:t>
            </a:r>
            <a:endParaRPr lang="th-TH" sz="2400" dirty="0">
              <a:solidFill>
                <a:schemeClr val="tx1"/>
              </a:solidFill>
            </a:endParaRPr>
          </a:p>
        </p:txBody>
      </p:sp>
      <p:cxnSp>
        <p:nvCxnSpPr>
          <p:cNvPr id="43" name="ลูกศรเชื่อมต่อแบบตรง 42"/>
          <p:cNvCxnSpPr/>
          <p:nvPr/>
        </p:nvCxnSpPr>
        <p:spPr>
          <a:xfrm>
            <a:off x="2028555" y="3663063"/>
            <a:ext cx="2182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กล่องข้อความ 1"/>
          <p:cNvSpPr txBox="1"/>
          <p:nvPr/>
        </p:nvSpPr>
        <p:spPr>
          <a:xfrm>
            <a:off x="454121" y="188957"/>
            <a:ext cx="548716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600" dirty="0" smtClean="0"/>
              <a:t>แนวทางการเรียกเก็บกรณี ส่งต่อ ปี 2564</a:t>
            </a:r>
            <a:endParaRPr lang="th-TH" sz="3600" dirty="0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1" t="1724"/>
          <a:stretch/>
        </p:blipFill>
        <p:spPr>
          <a:xfrm>
            <a:off x="6465031" y="311467"/>
            <a:ext cx="1995401" cy="19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464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250175" y="2939384"/>
            <a:ext cx="1732003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Refer back </a:t>
            </a:r>
            <a:r>
              <a:rPr lang="en-US" sz="2400" dirty="0" err="1"/>
              <a:t>imc</a:t>
            </a:r>
            <a:r>
              <a:rPr lang="th-TH" sz="2400" dirty="0"/>
              <a:t>(ส่งกลับลูกข่าย)</a:t>
            </a: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2839429" y="2708920"/>
            <a:ext cx="4940878" cy="7386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100" dirty="0"/>
              <a:t>ไปยังหน่วยบริการ  เฉพาะ </a:t>
            </a:r>
            <a:r>
              <a:rPr lang="en-US" sz="2100" dirty="0"/>
              <a:t>HCODE </a:t>
            </a:r>
            <a:r>
              <a:rPr lang="th-TH" sz="2100" dirty="0"/>
              <a:t>ในเขต 9</a:t>
            </a:r>
          </a:p>
          <a:p>
            <a:r>
              <a:rPr lang="th-TH" sz="2100" dirty="0"/>
              <a:t> (รพลูกข่าย หรือรพ ระดับ </a:t>
            </a:r>
            <a:r>
              <a:rPr lang="en-US" sz="2100" dirty="0"/>
              <a:t>f2</a:t>
            </a:r>
            <a:r>
              <a:rPr lang="th-TH" sz="2100" dirty="0"/>
              <a:t>,</a:t>
            </a:r>
            <a:r>
              <a:rPr lang="en-US" sz="2100" dirty="0"/>
              <a:t> f3</a:t>
            </a:r>
            <a:r>
              <a:rPr lang="th-TH" sz="2100" dirty="0"/>
              <a:t>,</a:t>
            </a:r>
            <a:r>
              <a:rPr lang="en-US" sz="2100" dirty="0"/>
              <a:t> f1</a:t>
            </a:r>
            <a:r>
              <a:rPr lang="th-TH" sz="2100" dirty="0"/>
              <a:t>,</a:t>
            </a:r>
            <a:r>
              <a:rPr lang="en-US" sz="2100" dirty="0"/>
              <a:t> m2</a:t>
            </a:r>
            <a:r>
              <a:rPr lang="th-TH" sz="2100" dirty="0"/>
              <a:t>)</a:t>
            </a: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2839429" y="3831820"/>
            <a:ext cx="5907232" cy="41549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100" dirty="0"/>
              <a:t> วินิจฉัย </a:t>
            </a:r>
            <a:r>
              <a:rPr lang="en-US" sz="2100" dirty="0"/>
              <a:t>1. stroke 2. traumatic brain 3. spinal injury </a:t>
            </a: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2839429" y="4728035"/>
            <a:ext cx="5961785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100" dirty="0"/>
              <a:t>**refer out</a:t>
            </a:r>
            <a:r>
              <a:rPr lang="th-TH" sz="2100" dirty="0"/>
              <a:t>  </a:t>
            </a:r>
            <a:r>
              <a:rPr lang="th-TH" sz="2100" dirty="0">
                <a:solidFill>
                  <a:srgbClr val="FF0000"/>
                </a:solidFill>
              </a:rPr>
              <a:t>ไม่จ่าย </a:t>
            </a:r>
            <a:r>
              <a:rPr lang="th-TH" sz="2100" dirty="0"/>
              <a:t>กรณีส่งต่อไปที่รพ.ชัยภูมิ10702 หรือ </a:t>
            </a:r>
            <a:r>
              <a:rPr lang="th-TH" sz="2100" dirty="0" err="1"/>
              <a:t>รพศ</a:t>
            </a:r>
            <a:r>
              <a:rPr lang="th-TH" sz="2100" dirty="0"/>
              <a:t> 10667บุรีรัมย์,10668สุรินทร์,10666มหาราช</a:t>
            </a:r>
            <a:r>
              <a:rPr lang="en-US" sz="2100" dirty="0"/>
              <a:t>)**</a:t>
            </a: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298852" y="5079529"/>
            <a:ext cx="1574224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100" dirty="0"/>
              <a:t>Add on 1</a:t>
            </a:r>
            <a:r>
              <a:rPr lang="th-TH" sz="2100" dirty="0"/>
              <a:t>,</a:t>
            </a:r>
            <a:r>
              <a:rPr lang="en-US" sz="2100" dirty="0"/>
              <a:t>000 </a:t>
            </a:r>
            <a:r>
              <a:rPr lang="th-TH" sz="2100" dirty="0"/>
              <a:t>บาท</a:t>
            </a:r>
          </a:p>
        </p:txBody>
      </p:sp>
      <p:cxnSp>
        <p:nvCxnSpPr>
          <p:cNvPr id="13" name="ตัวเชื่อมต่อตรง 12"/>
          <p:cNvCxnSpPr/>
          <p:nvPr/>
        </p:nvCxnSpPr>
        <p:spPr>
          <a:xfrm>
            <a:off x="2356252" y="2990156"/>
            <a:ext cx="0" cy="2150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ลูกศรเชื่อมต่อแบบตรง 18"/>
          <p:cNvCxnSpPr/>
          <p:nvPr/>
        </p:nvCxnSpPr>
        <p:spPr>
          <a:xfrm>
            <a:off x="2356253" y="2990155"/>
            <a:ext cx="4831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ลูกศรเชื่อมต่อแบบตรง 20"/>
          <p:cNvCxnSpPr>
            <a:endCxn id="8" idx="1"/>
          </p:cNvCxnSpPr>
          <p:nvPr/>
        </p:nvCxnSpPr>
        <p:spPr>
          <a:xfrm>
            <a:off x="2356253" y="4028028"/>
            <a:ext cx="483176" cy="115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ลูกศรเชื่อมต่อแบบตรง 23"/>
          <p:cNvCxnSpPr/>
          <p:nvPr/>
        </p:nvCxnSpPr>
        <p:spPr>
          <a:xfrm>
            <a:off x="2356253" y="5141074"/>
            <a:ext cx="4831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ลูกศรลง 25"/>
          <p:cNvSpPr/>
          <p:nvPr/>
        </p:nvSpPr>
        <p:spPr>
          <a:xfrm>
            <a:off x="862897" y="4385340"/>
            <a:ext cx="506557" cy="4520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28" name="กล่องข้อความ 27"/>
          <p:cNvSpPr txBox="1"/>
          <p:nvPr/>
        </p:nvSpPr>
        <p:spPr>
          <a:xfrm>
            <a:off x="1691680" y="1275946"/>
            <a:ext cx="3748523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 IMC </a:t>
            </a:r>
            <a:r>
              <a:rPr lang="th-TH" sz="2400" dirty="0">
                <a:solidFill>
                  <a:schemeClr val="tx1"/>
                </a:solidFill>
              </a:rPr>
              <a:t>รพ.ภูเขียว ได้รับ 1000 กรณี ดังนี้</a:t>
            </a:r>
          </a:p>
        </p:txBody>
      </p:sp>
      <p:cxnSp>
        <p:nvCxnSpPr>
          <p:cNvPr id="30" name="ลูกศรเชื่อมต่อแบบตรง 29"/>
          <p:cNvCxnSpPr/>
          <p:nvPr/>
        </p:nvCxnSpPr>
        <p:spPr>
          <a:xfrm>
            <a:off x="1982179" y="3746094"/>
            <a:ext cx="3740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กล่องข้อความ 13"/>
          <p:cNvSpPr txBox="1"/>
          <p:nvPr/>
        </p:nvSpPr>
        <p:spPr>
          <a:xfrm>
            <a:off x="751197" y="253096"/>
            <a:ext cx="417646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600" dirty="0" smtClean="0"/>
              <a:t>แนวทางการเรียกเก็บกรณี ส่งต่อ</a:t>
            </a:r>
            <a:endParaRPr lang="th-TH" sz="3600" dirty="0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97526"/>
            <a:ext cx="1906336" cy="230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294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510453" y="2804197"/>
            <a:ext cx="1683329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100" dirty="0"/>
              <a:t>Refer </a:t>
            </a:r>
            <a:r>
              <a:rPr lang="en-US" sz="2100" dirty="0" smtClean="0"/>
              <a:t>in</a:t>
            </a:r>
            <a:r>
              <a:rPr lang="th-TH" sz="2100" dirty="0" smtClean="0"/>
              <a:t> รับ</a:t>
            </a:r>
            <a:r>
              <a:rPr lang="th-TH" sz="2100" dirty="0"/>
              <a:t>กลับโรคทั่วไป</a:t>
            </a: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2750993" y="3660662"/>
            <a:ext cx="3647209" cy="4154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100" dirty="0"/>
              <a:t>รหัสโรค ต้องไม่อยู่ในเงื่อนไข </a:t>
            </a:r>
            <a:r>
              <a:rPr lang="en-US" sz="2100" dirty="0" err="1"/>
              <a:t>imc</a:t>
            </a:r>
            <a:r>
              <a:rPr lang="en-US" sz="2100" dirty="0"/>
              <a:t> 3</a:t>
            </a:r>
            <a:r>
              <a:rPr lang="th-TH" sz="2100" dirty="0"/>
              <a:t> โรค</a:t>
            </a: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2747009" y="2493767"/>
            <a:ext cx="5860474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100" dirty="0"/>
              <a:t>รับ</a:t>
            </a:r>
            <a:r>
              <a:rPr lang="en-US" sz="2100" dirty="0"/>
              <a:t>refer in </a:t>
            </a:r>
            <a:r>
              <a:rPr lang="th-TH" sz="2100" dirty="0"/>
              <a:t> จาก 10702 รพ.ชัยภูมิ 10666 10667 10668 และมีวันนอน มากกว่าหรือเท่ากับ 3 วัน</a:t>
            </a: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592282" y="4490536"/>
            <a:ext cx="1620983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100" dirty="0"/>
              <a:t>Add on </a:t>
            </a:r>
          </a:p>
          <a:p>
            <a:r>
              <a:rPr lang="en-US" sz="2100" dirty="0"/>
              <a:t>1</a:t>
            </a:r>
            <a:r>
              <a:rPr lang="th-TH" sz="2100" dirty="0"/>
              <a:t>,</a:t>
            </a:r>
            <a:r>
              <a:rPr lang="en-US" sz="2100" dirty="0"/>
              <a:t>200</a:t>
            </a:r>
            <a:r>
              <a:rPr lang="th-TH" sz="2100" dirty="0"/>
              <a:t>บาท</a:t>
            </a:r>
          </a:p>
        </p:txBody>
      </p:sp>
      <p:sp>
        <p:nvSpPr>
          <p:cNvPr id="10" name="ลูกศรลง 9"/>
          <p:cNvSpPr/>
          <p:nvPr/>
        </p:nvSpPr>
        <p:spPr>
          <a:xfrm>
            <a:off x="1130011" y="3796656"/>
            <a:ext cx="358487" cy="4569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cxnSp>
        <p:nvCxnSpPr>
          <p:cNvPr id="17" name="ตัวเชื่อมต่อตรง 16"/>
          <p:cNvCxnSpPr/>
          <p:nvPr/>
        </p:nvCxnSpPr>
        <p:spPr>
          <a:xfrm>
            <a:off x="2540578" y="2804198"/>
            <a:ext cx="15586" cy="10144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ลูกศรเชื่อมต่อแบบตรง 20"/>
          <p:cNvCxnSpPr/>
          <p:nvPr/>
        </p:nvCxnSpPr>
        <p:spPr>
          <a:xfrm>
            <a:off x="2563957" y="2804198"/>
            <a:ext cx="1870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ลูกศรเชื่อมต่อแบบตรง 24"/>
          <p:cNvCxnSpPr/>
          <p:nvPr/>
        </p:nvCxnSpPr>
        <p:spPr>
          <a:xfrm>
            <a:off x="2556164" y="3818603"/>
            <a:ext cx="1948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ตัวเชื่อมต่อตรง 26"/>
          <p:cNvCxnSpPr/>
          <p:nvPr/>
        </p:nvCxnSpPr>
        <p:spPr>
          <a:xfrm>
            <a:off x="2244437" y="3159218"/>
            <a:ext cx="2961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กล่องข้อความ 28"/>
          <p:cNvSpPr txBox="1"/>
          <p:nvPr/>
        </p:nvSpPr>
        <p:spPr>
          <a:xfrm>
            <a:off x="970249" y="5775655"/>
            <a:ext cx="1683329" cy="4154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100" dirty="0"/>
              <a:t>On </a:t>
            </a:r>
            <a:r>
              <a:rPr lang="en-US" sz="2100" dirty="0" err="1"/>
              <a:t>ventilater</a:t>
            </a:r>
            <a:endParaRPr lang="en-US" sz="2100" dirty="0"/>
          </a:p>
        </p:txBody>
      </p:sp>
      <p:sp>
        <p:nvSpPr>
          <p:cNvPr id="31" name="กล่องข้อความ 30"/>
          <p:cNvSpPr txBox="1"/>
          <p:nvPr/>
        </p:nvSpPr>
        <p:spPr>
          <a:xfrm>
            <a:off x="3693967" y="5391507"/>
            <a:ext cx="5151295" cy="1061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85763" indent="-385763">
              <a:buAutoNum type="arabicPeriod"/>
            </a:pPr>
            <a:r>
              <a:rPr lang="th-TH" sz="2100" dirty="0"/>
              <a:t>ระบุหัตถการ </a:t>
            </a:r>
            <a:r>
              <a:rPr lang="en-US" sz="2100" dirty="0" err="1"/>
              <a:t>proc</a:t>
            </a:r>
            <a:r>
              <a:rPr lang="th-TH" sz="2100" dirty="0"/>
              <a:t> </a:t>
            </a:r>
            <a:r>
              <a:rPr lang="en-US" sz="2100" dirty="0"/>
              <a:t>=9762 </a:t>
            </a:r>
            <a:r>
              <a:rPr lang="th-TH" sz="2100" dirty="0"/>
              <a:t>(</a:t>
            </a:r>
            <a:r>
              <a:rPr lang="en-US" sz="2100" dirty="0"/>
              <a:t>on </a:t>
            </a:r>
            <a:r>
              <a:rPr lang="en-US" sz="2100" dirty="0" err="1"/>
              <a:t>ven</a:t>
            </a:r>
            <a:r>
              <a:rPr lang="en-US" sz="2100" dirty="0"/>
              <a:t> </a:t>
            </a:r>
            <a:r>
              <a:rPr lang="th-TH" sz="2100" dirty="0"/>
              <a:t>มากกว่า 96 ชม)</a:t>
            </a:r>
            <a:endParaRPr lang="en-US" sz="2100" dirty="0"/>
          </a:p>
          <a:p>
            <a:pPr marL="385763" indent="-385763">
              <a:buAutoNum type="arabicPeriod"/>
            </a:pPr>
            <a:r>
              <a:rPr lang="th-TH" sz="2100" dirty="0"/>
              <a:t>มีวันนอนมากกว่าหรือเท่ากับ 4 วัน</a:t>
            </a:r>
          </a:p>
          <a:p>
            <a:pPr marL="385763" indent="-385763">
              <a:buAutoNum type="arabicPeriod"/>
            </a:pPr>
            <a:r>
              <a:rPr lang="th-TH" sz="2100" dirty="0"/>
              <a:t>จ่ายให้หน่วยบริการตั้งแต่</a:t>
            </a:r>
            <a:r>
              <a:rPr lang="en-US" sz="2100" dirty="0"/>
              <a:t>m1</a:t>
            </a:r>
            <a:r>
              <a:rPr lang="th-TH" sz="2100" dirty="0"/>
              <a:t> ลงไป </a:t>
            </a:r>
          </a:p>
        </p:txBody>
      </p:sp>
      <p:sp>
        <p:nvSpPr>
          <p:cNvPr id="32" name="ลูกศรขวา 31"/>
          <p:cNvSpPr/>
          <p:nvPr/>
        </p:nvSpPr>
        <p:spPr>
          <a:xfrm>
            <a:off x="2852305" y="5747237"/>
            <a:ext cx="545522" cy="4052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592282" y="1363070"/>
            <a:ext cx="3101685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2400" dirty="0" smtClean="0">
                <a:solidFill>
                  <a:schemeClr val="tx1"/>
                </a:solidFill>
              </a:rPr>
              <a:t>รพ.</a:t>
            </a:r>
            <a:r>
              <a:rPr lang="th-TH" sz="2400" dirty="0">
                <a:solidFill>
                  <a:schemeClr val="tx1"/>
                </a:solidFill>
              </a:rPr>
              <a:t>ภูเขียว ได้รับ </a:t>
            </a:r>
            <a:r>
              <a:rPr lang="th-TH" sz="2400" dirty="0" smtClean="0">
                <a:solidFill>
                  <a:schemeClr val="tx1"/>
                </a:solidFill>
              </a:rPr>
              <a:t>1200 </a:t>
            </a:r>
            <a:r>
              <a:rPr lang="th-TH" sz="2400" dirty="0">
                <a:solidFill>
                  <a:schemeClr val="tx1"/>
                </a:solidFill>
              </a:rPr>
              <a:t>กรณี ดังนี้</a:t>
            </a:r>
          </a:p>
        </p:txBody>
      </p:sp>
      <p:sp>
        <p:nvSpPr>
          <p:cNvPr id="15" name="กล่องข้อความ 14"/>
          <p:cNvSpPr txBox="1"/>
          <p:nvPr/>
        </p:nvSpPr>
        <p:spPr>
          <a:xfrm>
            <a:off x="2651655" y="269874"/>
            <a:ext cx="417646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600" dirty="0" smtClean="0"/>
              <a:t>แนวทางการเรียกเก็บกรณี ส่งต่อ</a:t>
            </a:r>
            <a:endParaRPr lang="th-TH" sz="3600" dirty="0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526" y="3533608"/>
            <a:ext cx="2157300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09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2"/>
          <a:srcRect l="29114" t="11525" r="28810" b="23242"/>
          <a:stretch/>
        </p:blipFill>
        <p:spPr>
          <a:xfrm>
            <a:off x="411480" y="332656"/>
            <a:ext cx="8358188" cy="61926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60454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47002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 smtClean="0"/>
              <a:t>สรุปค่าบริการทางการแพทย์เครือข่ายประกันสังคม โรงพยาบาลชัยภูมิ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479612" y="2348880"/>
            <a:ext cx="6400800" cy="93610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4800" b="1" dirty="0" smtClean="0">
                <a:solidFill>
                  <a:schemeClr val="tx1"/>
                </a:solidFill>
              </a:rPr>
              <a:t>เมษายน 2563 – มิถุนายน 2563</a:t>
            </a:r>
            <a:endParaRPr lang="th-TH" sz="4800" b="1" dirty="0">
              <a:solidFill>
                <a:schemeClr val="tx1"/>
              </a:solidFill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933056"/>
            <a:ext cx="3960440" cy="26221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7236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8" t="23827" r="16387" b="12389"/>
          <a:stretch/>
        </p:blipFill>
        <p:spPr bwMode="auto">
          <a:xfrm>
            <a:off x="134648" y="1772815"/>
            <a:ext cx="8541808" cy="4835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กล่องข้อความ 3"/>
          <p:cNvSpPr txBox="1"/>
          <p:nvPr/>
        </p:nvSpPr>
        <p:spPr>
          <a:xfrm>
            <a:off x="648072" y="188640"/>
            <a:ext cx="8028384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dirty="0" smtClean="0"/>
              <a:t>แนวทางการจัดสรร</a:t>
            </a:r>
          </a:p>
          <a:p>
            <a:r>
              <a:rPr lang="th-TH" dirty="0" smtClean="0"/>
              <a:t>1.จัดสรรตามผลงานค่าบริการ</a:t>
            </a:r>
          </a:p>
          <a:p>
            <a:r>
              <a:rPr lang="th-TH" dirty="0" smtClean="0"/>
              <a:t>2. จัดสรรเพิ่มเติม ค่าบริการทางการแพทย์ตามภาระเสี่ยงโรคเรื้อรัง26 โรคลงทะเบียนได้ไม่เกิน 3 โรค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7477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3" t="20958" r="18201" b="23397"/>
          <a:stretch/>
        </p:blipFill>
        <p:spPr bwMode="auto">
          <a:xfrm>
            <a:off x="251520" y="188640"/>
            <a:ext cx="8568952" cy="6502559"/>
          </a:xfrm>
          <a:prstGeom prst="rect">
            <a:avLst/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2" name="กล่องข้อความ 1"/>
          <p:cNvSpPr txBox="1"/>
          <p:nvPr/>
        </p:nvSpPr>
        <p:spPr>
          <a:xfrm>
            <a:off x="2555776" y="4365104"/>
            <a:ext cx="936104" cy="36004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1370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 smtClean="0"/>
              <a:t>แนวทางจัดสรร/ปัญหาอุปสรรค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16550" y="2132856"/>
            <a:ext cx="8719946" cy="2448272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Opd</a:t>
            </a:r>
            <a:r>
              <a:rPr lang="en-US" dirty="0" smtClean="0"/>
              <a:t> </a:t>
            </a:r>
            <a:r>
              <a:rPr lang="th-TH" dirty="0" smtClean="0"/>
              <a:t>สุ่มเวชระเบียน 1 </a:t>
            </a:r>
            <a:r>
              <a:rPr lang="th-TH" dirty="0" err="1" smtClean="0"/>
              <a:t>ตค</a:t>
            </a:r>
            <a:r>
              <a:rPr lang="th-TH" dirty="0" smtClean="0"/>
              <a:t> 63-21 </a:t>
            </a:r>
            <a:r>
              <a:rPr lang="th-TH" dirty="0" err="1" smtClean="0"/>
              <a:t>ตค</a:t>
            </a:r>
            <a:r>
              <a:rPr lang="th-TH" dirty="0" smtClean="0"/>
              <a:t> 63 จำนวน 467 ราย พบลงไม่ครบ 20 ราย ร้อยละ 4.2 พบในโรค </a:t>
            </a:r>
            <a:r>
              <a:rPr lang="en-US" dirty="0" err="1" smtClean="0"/>
              <a:t>ncd</a:t>
            </a:r>
            <a:r>
              <a:rPr lang="th-TH" dirty="0" smtClean="0"/>
              <a:t> เช่น มีการใช้ยา</a:t>
            </a:r>
            <a:r>
              <a:rPr lang="en-US" dirty="0" err="1" smtClean="0"/>
              <a:t>simvas</a:t>
            </a:r>
            <a:r>
              <a:rPr lang="th-TH" dirty="0" smtClean="0"/>
              <a:t> ไม่ลง </a:t>
            </a:r>
            <a:r>
              <a:rPr lang="en-US" dirty="0" smtClean="0"/>
              <a:t>dyslipidemia</a:t>
            </a:r>
            <a:r>
              <a:rPr lang="th-TH" dirty="0" smtClean="0"/>
              <a:t> </a:t>
            </a:r>
          </a:p>
          <a:p>
            <a:r>
              <a:rPr lang="th-TH" dirty="0" smtClean="0"/>
              <a:t>การจัดสรร </a:t>
            </a:r>
            <a:r>
              <a:rPr lang="en-US" dirty="0" err="1" smtClean="0"/>
              <a:t>opd</a:t>
            </a:r>
            <a:r>
              <a:rPr lang="th-TH" dirty="0" smtClean="0"/>
              <a:t> 1,843 ครั้ง ได้รับเงิน 439,445 บาทเฉลี่ย </a:t>
            </a:r>
            <a:r>
              <a:rPr lang="en-US" dirty="0" smtClean="0"/>
              <a:t>=238 </a:t>
            </a:r>
            <a:r>
              <a:rPr lang="th-TH" dirty="0" smtClean="0"/>
              <a:t>บาท/ราย</a:t>
            </a:r>
          </a:p>
          <a:p>
            <a:r>
              <a:rPr lang="en-US" dirty="0" smtClean="0"/>
              <a:t>IPD </a:t>
            </a:r>
            <a:r>
              <a:rPr lang="en-US" dirty="0" err="1" smtClean="0"/>
              <a:t>rw</a:t>
            </a:r>
            <a:r>
              <a:rPr lang="th-TH" dirty="0" smtClean="0"/>
              <a:t> มากกว่า 2 </a:t>
            </a:r>
            <a:r>
              <a:rPr lang="en-US" dirty="0" smtClean="0"/>
              <a:t>=12</a:t>
            </a:r>
            <a:r>
              <a:rPr lang="th-TH" dirty="0" smtClean="0"/>
              <a:t>,</a:t>
            </a:r>
            <a:r>
              <a:rPr lang="en-US" dirty="0" smtClean="0"/>
              <a:t>000 </a:t>
            </a:r>
            <a:r>
              <a:rPr lang="th-TH" dirty="0" smtClean="0"/>
              <a:t>บาท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IPD </a:t>
            </a:r>
            <a:r>
              <a:rPr lang="en-US" dirty="0" err="1" smtClean="0"/>
              <a:t>rw</a:t>
            </a:r>
            <a:r>
              <a:rPr lang="th-TH" dirty="0" smtClean="0"/>
              <a:t>น้อยกว่า 2</a:t>
            </a:r>
            <a:r>
              <a:rPr lang="en-US" dirty="0" smtClean="0"/>
              <a:t>= 7</a:t>
            </a:r>
            <a:r>
              <a:rPr lang="th-TH" dirty="0" smtClean="0"/>
              <a:t>,</a:t>
            </a:r>
            <a:r>
              <a:rPr lang="en-US" dirty="0" smtClean="0"/>
              <a:t>566 </a:t>
            </a:r>
            <a:r>
              <a:rPr lang="th-TH" dirty="0" smtClean="0"/>
              <a:t>บาท</a:t>
            </a:r>
            <a:endParaRPr lang="en-US" dirty="0"/>
          </a:p>
          <a:p>
            <a:endParaRPr lang="th-TH" dirty="0" smtClean="0"/>
          </a:p>
          <a:p>
            <a:endParaRPr lang="th-TH" dirty="0" smtClean="0"/>
          </a:p>
        </p:txBody>
      </p:sp>
    </p:spTree>
    <p:extLst>
      <p:ext uri="{BB962C8B-B14F-4D97-AF65-F5344CB8AC3E}">
        <p14:creationId xmlns:p14="http://schemas.microsoft.com/office/powerpoint/2010/main" val="267143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dirty="0" smtClean="0"/>
              <a:t>กำหนดการประชุม 17 – 18 </a:t>
            </a:r>
            <a:r>
              <a:rPr lang="th-TH" dirty="0" err="1" smtClean="0"/>
              <a:t>พย</a:t>
            </a:r>
            <a:r>
              <a:rPr lang="th-TH" dirty="0" smtClean="0"/>
              <a:t> 2564</a:t>
            </a:r>
            <a:br>
              <a:rPr lang="th-TH" dirty="0" smtClean="0"/>
            </a:br>
            <a:r>
              <a:rPr lang="th-TH" dirty="0" smtClean="0"/>
              <a:t>การบริหารกองทุนประกันสุขภาพปี 2564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1973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2"/>
          <a:srcRect l="2034" t="22905" r="45757" b="10799"/>
          <a:stretch/>
        </p:blipFill>
        <p:spPr>
          <a:xfrm>
            <a:off x="395536" y="908720"/>
            <a:ext cx="8280920" cy="5688632"/>
          </a:xfrm>
          <a:prstGeom prst="rect">
            <a:avLst/>
          </a:prstGeom>
        </p:spPr>
      </p:pic>
      <p:sp>
        <p:nvSpPr>
          <p:cNvPr id="7" name="กล่องข้อความ 6"/>
          <p:cNvSpPr txBox="1"/>
          <p:nvPr/>
        </p:nvSpPr>
        <p:spPr>
          <a:xfrm>
            <a:off x="611559" y="116632"/>
            <a:ext cx="786041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800" dirty="0" smtClean="0"/>
              <a:t>กำหนดการบริหารกองทุนหลักประกันสุขภาพ ปี 2564 ห้องประชุมศูนย์คุณภาพ</a:t>
            </a:r>
          </a:p>
          <a:p>
            <a:pPr algn="ctr"/>
            <a:r>
              <a:rPr lang="th-TH" sz="1800" dirty="0" smtClean="0"/>
              <a:t>วันที่ 17 – 18 </a:t>
            </a:r>
            <a:r>
              <a:rPr lang="th-TH" sz="1800" dirty="0" err="1" smtClean="0"/>
              <a:t>พย</a:t>
            </a:r>
            <a:r>
              <a:rPr lang="th-TH" sz="1800" dirty="0" smtClean="0"/>
              <a:t> 2564</a:t>
            </a:r>
            <a:endParaRPr lang="th-TH" sz="1800" dirty="0"/>
          </a:p>
        </p:txBody>
      </p:sp>
    </p:spTree>
    <p:extLst>
      <p:ext uri="{BB962C8B-B14F-4D97-AF65-F5344CB8AC3E}">
        <p14:creationId xmlns:p14="http://schemas.microsoft.com/office/powerpoint/2010/main" val="80741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แผนภูมิ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7934610"/>
              </p:ext>
            </p:extLst>
          </p:nvPr>
        </p:nvGraphicFramePr>
        <p:xfrm>
          <a:off x="1555768" y="1628800"/>
          <a:ext cx="655272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1115616" y="404664"/>
            <a:ext cx="6984776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200" dirty="0" smtClean="0">
                <a:solidFill>
                  <a:schemeClr val="tx1"/>
                </a:solidFill>
              </a:rPr>
              <a:t>สรุปการรับบริการผู้ป่วยใน </a:t>
            </a:r>
          </a:p>
          <a:p>
            <a:pPr algn="ctr"/>
            <a:r>
              <a:rPr lang="th-TH" dirty="0" smtClean="0">
                <a:solidFill>
                  <a:schemeClr val="tx1"/>
                </a:solidFill>
              </a:rPr>
              <a:t>สิทธิ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uc</a:t>
            </a:r>
            <a:r>
              <a:rPr lang="th-TH" dirty="0" smtClean="0">
                <a:solidFill>
                  <a:schemeClr val="tx1"/>
                </a:solidFill>
              </a:rPr>
              <a:t> แยกเครือข่าย (ครั้ง) ปีงบประมาณ 2563</a:t>
            </a:r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0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1428" t="22860" r="63568" b="9831"/>
          <a:stretch/>
        </p:blipFill>
        <p:spPr>
          <a:xfrm>
            <a:off x="323528" y="260648"/>
            <a:ext cx="8352928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3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1320" t="24645" r="58411" b="14329"/>
          <a:stretch/>
        </p:blipFill>
        <p:spPr>
          <a:xfrm>
            <a:off x="323528" y="557293"/>
            <a:ext cx="8208912" cy="6264696"/>
          </a:xfrm>
          <a:prstGeom prst="rect">
            <a:avLst/>
          </a:prstGeom>
        </p:spPr>
      </p:pic>
      <p:sp>
        <p:nvSpPr>
          <p:cNvPr id="5" name="กล่องข้อความ 4"/>
          <p:cNvSpPr txBox="1"/>
          <p:nvPr/>
        </p:nvSpPr>
        <p:spPr>
          <a:xfrm>
            <a:off x="1187624" y="116632"/>
            <a:ext cx="2736304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1600" dirty="0" smtClean="0"/>
              <a:t>วันที่ 18 </a:t>
            </a:r>
            <a:r>
              <a:rPr lang="th-TH" sz="1600" dirty="0" err="1" smtClean="0"/>
              <a:t>พย</a:t>
            </a:r>
            <a:r>
              <a:rPr lang="th-TH" sz="1600" dirty="0" smtClean="0"/>
              <a:t> 2564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385897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1493" t="23883" r="58567" b="30797"/>
          <a:stretch/>
        </p:blipFill>
        <p:spPr>
          <a:xfrm>
            <a:off x="539552" y="332656"/>
            <a:ext cx="8352928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6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4664"/>
            <a:ext cx="6840760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2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586571"/>
              </p:ext>
            </p:extLst>
          </p:nvPr>
        </p:nvGraphicFramePr>
        <p:xfrm>
          <a:off x="545210" y="764698"/>
          <a:ext cx="7987230" cy="6048678"/>
        </p:xfrm>
        <a:graphic>
          <a:graphicData uri="http://schemas.openxmlformats.org/drawingml/2006/table">
            <a:tbl>
              <a:tblPr/>
              <a:tblGrid>
                <a:gridCol w="551492"/>
                <a:gridCol w="733233"/>
                <a:gridCol w="968244"/>
                <a:gridCol w="1043447"/>
                <a:gridCol w="996445"/>
                <a:gridCol w="676831"/>
                <a:gridCol w="893041"/>
                <a:gridCol w="1024646"/>
                <a:gridCol w="1099851"/>
              </a:tblGrid>
              <a:tr h="35718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เดือน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2562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2563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5718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RW(</a:t>
                      </a: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 1.10)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hos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รายรับ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RW(</a:t>
                      </a: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 1.15)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hos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รายรับ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58750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ตค</a:t>
                      </a: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1,208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1,286.32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18,544,077.00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9,863,425.32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1,407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1,726.32 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23,466,132.60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13,307,457.02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750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พย.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1,073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1,121.53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16,155,780.00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8,473,548.78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1,296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1,402.90 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19,674,276.45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11,320,638.05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18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ธค.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1,082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1,199.40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18,070,883.00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8,809,183.59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1,204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1,455.52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20,026,899.10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11,854,109.41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18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มค.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1,252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1,149.32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17,563,850.00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9,024,857.64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1,412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1,568.42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21,232,648.30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12,268,430.25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18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กพ.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1,200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1,155.15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17,614,718.00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8,757,120.62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1,244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1,318.88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20,147,114.15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10,963,216.92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18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มีค.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1,220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1,182.63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17,009,117.00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9,283,683.19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1,221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1,349.98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19,623,881.17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11,300,942.79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18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เมย.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1,172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1,149.45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17,376,058.00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9,445,093.49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749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850.28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13,630,111.59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7,220,192.26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8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พค.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1,242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1,204.36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17,744,468.00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9,492,393.57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1,012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1,092.99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16,497,365.95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9,528,124.76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8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มิย.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1,249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1,221.28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16,620,277.00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9,174,307.15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1,117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1,158.16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16,007,028.30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9,590,462.16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8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กค.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1,313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1,324.69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19,412,781.00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10,132,098.61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1,266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1,283.56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19,622,977.58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11,824,488.73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8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สค.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1,260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1,392.36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19,356,127.00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10,688,379.80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1,327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1,396.63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20,947,790.08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11,903,332.76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8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กย.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1,333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1,384.76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20,757,910.00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11,212,304.19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1,151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1,335.81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19,730,404.28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5,192,480.43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50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14,604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14,771.25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216,226,046.00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114,356,395.95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14,406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15,939.45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230,606,629.55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126,273,875.54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5" name="กล่องข้อความ 4"/>
          <p:cNvSpPr txBox="1"/>
          <p:nvPr/>
        </p:nvSpPr>
        <p:spPr>
          <a:xfrm>
            <a:off x="2555776" y="116632"/>
            <a:ext cx="381642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dirty="0" smtClean="0"/>
              <a:t>ผู้ป่วยใน สิทธิบัตรทอง</a:t>
            </a:r>
            <a:endParaRPr lang="th-TH" sz="3200" dirty="0"/>
          </a:p>
        </p:txBody>
      </p:sp>
      <p:sp>
        <p:nvSpPr>
          <p:cNvPr id="2" name="ลูกศรลง 1"/>
          <p:cNvSpPr/>
          <p:nvPr/>
        </p:nvSpPr>
        <p:spPr>
          <a:xfrm flipV="1">
            <a:off x="8568952" y="5589240"/>
            <a:ext cx="467544" cy="936104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7056784" y="162798"/>
            <a:ext cx="1512168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1200" dirty="0" err="1" smtClean="0"/>
              <a:t>จำนวนผป</a:t>
            </a:r>
            <a:r>
              <a:rPr lang="th-TH" sz="1200" dirty="0" smtClean="0"/>
              <a:t>.ลดลง200 คน</a:t>
            </a:r>
          </a:p>
          <a:p>
            <a:r>
              <a:rPr lang="th-TH" sz="1200" dirty="0" smtClean="0"/>
              <a:t>เพิ่ม 11ลบ</a:t>
            </a:r>
          </a:p>
          <a:p>
            <a:r>
              <a:rPr lang="th-TH" sz="1200" dirty="0" smtClean="0"/>
              <a:t>ค่า</a:t>
            </a:r>
            <a:r>
              <a:rPr lang="en-US" sz="1200" dirty="0" smtClean="0"/>
              <a:t>k</a:t>
            </a:r>
            <a:r>
              <a:rPr lang="th-TH" sz="1200" dirty="0" smtClean="0"/>
              <a:t>เพิ่ม0.5</a:t>
            </a:r>
          </a:p>
          <a:p>
            <a:r>
              <a:rPr lang="en-US" sz="1200" dirty="0" err="1" smtClean="0"/>
              <a:t>adjrw</a:t>
            </a:r>
            <a:r>
              <a:rPr lang="th-TH" sz="1200" dirty="0" smtClean="0"/>
              <a:t>เพิ่ม1100</a:t>
            </a:r>
            <a:endParaRPr lang="th-TH" sz="1200" dirty="0"/>
          </a:p>
        </p:txBody>
      </p:sp>
    </p:spTree>
    <p:extLst>
      <p:ext uri="{BB962C8B-B14F-4D97-AF65-F5344CB8AC3E}">
        <p14:creationId xmlns:p14="http://schemas.microsoft.com/office/powerpoint/2010/main" val="156750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40453"/>
              </p:ext>
            </p:extLst>
          </p:nvPr>
        </p:nvGraphicFramePr>
        <p:xfrm>
          <a:off x="179512" y="836708"/>
          <a:ext cx="8280921" cy="5904660"/>
        </p:xfrm>
        <a:graphic>
          <a:graphicData uri="http://schemas.openxmlformats.org/drawingml/2006/table">
            <a:tbl>
              <a:tblPr/>
              <a:tblGrid>
                <a:gridCol w="575012"/>
                <a:gridCol w="635539"/>
                <a:gridCol w="783075"/>
                <a:gridCol w="1112193"/>
                <a:gridCol w="1168937"/>
                <a:gridCol w="646887"/>
                <a:gridCol w="794423"/>
                <a:gridCol w="1237032"/>
                <a:gridCol w="1327823"/>
              </a:tblGrid>
              <a:tr h="3936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เดือน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2562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2563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936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RW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hos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รายรับ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RW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hos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รายรับ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936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ตค.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121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163.55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2,498,259.19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2,024,503.06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129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140.86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1,912,214.65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2,109,137.39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36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พย.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109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116.11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2,102,130.59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1,781,919.35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122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159.61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2,295,204.90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2,028,285.61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36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ธค.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116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112.62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2,197,524.89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1,662,423.09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114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126.79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1,805,962.55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1,359,861.77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36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มค.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125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118.08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2,585,587.53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1,654,440.74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123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139.46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2,083,679.50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1,655,887.66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36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กพ.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120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145.44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2,690,212.47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1,938,807.48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127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140.19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2,093,455.40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1,689,896.78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36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มีค.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120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140.87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2,182,339.40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1,775,738.69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112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123.80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1,933,712.40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1,475,275.38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36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เมย.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133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181.49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2,749,611.88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2,403,043.60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74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64.71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1,176,942.00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814,446.53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พค.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124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131.37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1,976,469.99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1,647,951.77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107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120.35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1,904,072.95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1,539,520.18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มิย.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102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125.97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2,146,660.99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1,767,258.42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109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172.97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3,147,014.55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1,995,432.63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กค.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125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160.44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2,044,887.55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2,013,653.54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107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195.31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3,247,457.05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2,647,683.49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สค.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132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165.88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2,374,059.85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1,967,077.57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114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129.89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2,180,828.70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1,733,664.05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กย.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106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117.3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1,812,880.80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1,515,080.74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109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126.81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1,906,903.70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1,276,867.29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1,433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1,679.12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27,360,625.13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22,151,898.05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1,347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1,640.75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25,687,448.35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20,325,958.76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  <p:sp>
        <p:nvSpPr>
          <p:cNvPr id="5" name="กล่องข้อความ 4"/>
          <p:cNvSpPr txBox="1"/>
          <p:nvPr/>
        </p:nvSpPr>
        <p:spPr>
          <a:xfrm>
            <a:off x="2411760" y="116632"/>
            <a:ext cx="403244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ผู้ป่วยใน สิทธิข้าราชการ</a:t>
            </a:r>
            <a:endParaRPr lang="th-TH" dirty="0"/>
          </a:p>
        </p:txBody>
      </p:sp>
      <p:sp>
        <p:nvSpPr>
          <p:cNvPr id="2" name="ลูกศรลง 1"/>
          <p:cNvSpPr/>
          <p:nvPr/>
        </p:nvSpPr>
        <p:spPr>
          <a:xfrm>
            <a:off x="8604448" y="5445224"/>
            <a:ext cx="432048" cy="100811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7164288" y="116632"/>
            <a:ext cx="1728192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1800" dirty="0" err="1" smtClean="0"/>
              <a:t>จำนวนผป</a:t>
            </a:r>
            <a:r>
              <a:rPr lang="th-TH" sz="1800" dirty="0" smtClean="0"/>
              <a:t>.ลดลง200</a:t>
            </a:r>
          </a:p>
          <a:p>
            <a:r>
              <a:rPr lang="th-TH" sz="1800" dirty="0" smtClean="0"/>
              <a:t>ลดลง 2ลบ.</a:t>
            </a:r>
            <a:endParaRPr lang="th-TH" sz="1800" dirty="0"/>
          </a:p>
        </p:txBody>
      </p:sp>
    </p:spTree>
    <p:extLst>
      <p:ext uri="{BB962C8B-B14F-4D97-AF65-F5344CB8AC3E}">
        <p14:creationId xmlns:p14="http://schemas.microsoft.com/office/powerpoint/2010/main" val="69555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494740"/>
              </p:ext>
            </p:extLst>
          </p:nvPr>
        </p:nvGraphicFramePr>
        <p:xfrm>
          <a:off x="539552" y="49590"/>
          <a:ext cx="8064896" cy="6841147"/>
        </p:xfrm>
        <a:graphic>
          <a:graphicData uri="http://schemas.openxmlformats.org/drawingml/2006/table">
            <a:tbl>
              <a:tblPr/>
              <a:tblGrid>
                <a:gridCol w="823648"/>
                <a:gridCol w="1561501"/>
                <a:gridCol w="1359267"/>
                <a:gridCol w="1656184"/>
                <a:gridCol w="1440160"/>
                <a:gridCol w="1224136"/>
              </a:tblGrid>
              <a:tr h="42708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จังหวัด</a:t>
                      </a:r>
                    </a:p>
                  </a:txBody>
                  <a:tcPr marL="9417" marR="9417" marT="9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หน่วยบริการ</a:t>
                      </a:r>
                    </a:p>
                  </a:txBody>
                  <a:tcPr marL="9417" marR="9417" marT="9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กลุ่มระดับหน่วยบริการ</a:t>
                      </a:r>
                    </a:p>
                  </a:txBody>
                  <a:tcPr marL="9417" marR="9417" marT="9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ชดเชย </a:t>
                      </a:r>
                      <a:r>
                        <a:rPr lang="en-US" sz="10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OP</a:t>
                      </a:r>
                      <a:endParaRPr lang="en-US" sz="1000" b="0" i="0" u="none" strike="noStrike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417" marR="9417" marT="9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ชดเชย</a:t>
                      </a:r>
                      <a:r>
                        <a:rPr lang="en-US" sz="10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IP</a:t>
                      </a:r>
                      <a:endParaRPr lang="en-US" sz="1000" b="0" i="0" u="none" strike="noStrike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417" marR="9417" marT="9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Total</a:t>
                      </a:r>
                    </a:p>
                  </a:txBody>
                  <a:tcPr marL="9417" marR="9417" marT="9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43324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นครราชสีมา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เทพรัตน์นครราชสีมา,รพท.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รพช.</a:t>
                      </a: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M1 &lt;=200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4,268,183.78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131,287,814.97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135,555,998.75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43324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นครราชสีมา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ปากช่องนานา,</a:t>
                      </a:r>
                      <a:r>
                        <a:rPr lang="th-TH" sz="12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รพท</a:t>
                      </a:r>
                      <a:r>
                        <a:rPr lang="th-TH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.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รพท.</a:t>
                      </a: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M1 &gt;200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11,642,064.76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143,453,585.68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155,095,650.44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43324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บุรีรัมย์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นางรอง,</a:t>
                      </a:r>
                      <a:r>
                        <a:rPr lang="th-TH" sz="12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รพท</a:t>
                      </a:r>
                      <a:r>
                        <a:rPr lang="th-TH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.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รพท.</a:t>
                      </a: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S &lt;=400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8,918,889.21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182,270,852.79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191,189,742.00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43324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สุรินทร์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ปราสาท,รพท.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รพท.</a:t>
                      </a: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M1 &lt;=200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3,987,172.72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106,442,324.90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110,429,497.62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43324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สุรินทร์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ศีขรภูมิ,</a:t>
                      </a:r>
                      <a:r>
                        <a:rPr lang="th-TH" sz="12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รพช</a:t>
                      </a:r>
                      <a:r>
                        <a:rPr lang="th-TH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.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รพช.</a:t>
                      </a: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M2 &gt;100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5,786,262.65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143,656,148.46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149,442,411.11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43324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ชัยภูมิ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ชัยภูมิ,รพท.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รพท.</a:t>
                      </a: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S &gt;400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17,847,314.69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433,992,286.30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451,839,600.99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43324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ชัยภูมิ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ภูเขียวเฉลิมพระเกียรติ,</a:t>
                      </a:r>
                      <a:r>
                        <a:rPr lang="th-TH" sz="12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รพช</a:t>
                      </a:r>
                      <a:r>
                        <a:rPr lang="th-TH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.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รพช</a:t>
                      </a:r>
                      <a:r>
                        <a:rPr lang="th-TH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.</a:t>
                      </a:r>
                      <a:r>
                        <a:rPr lang="en-US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M1 &lt;=200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7,238,156.58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129,063,764.76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136,301,921.34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43324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ชัยภูมิ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แก้งคร้อ,รพช.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รพช</a:t>
                      </a:r>
                      <a:r>
                        <a:rPr lang="th-TH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.</a:t>
                      </a:r>
                      <a:r>
                        <a:rPr lang="en-US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M2 &lt;=100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4,656,664.40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36,620,054.77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41,276,719.17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43324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ชัยภูมิ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หนองบัวแดง,รพช.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รพช.</a:t>
                      </a: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M2 &lt;=100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4,770,196.47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37,303,530.77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42,073,727.24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409781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ชัยภูมิ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จัตุรัส,รพช.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รพช</a:t>
                      </a:r>
                      <a:r>
                        <a:rPr lang="th-TH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.</a:t>
                      </a:r>
                      <a:r>
                        <a:rPr lang="en-US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F1 &gt;50,000 to 100,000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3,090,267.69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30,950,883.57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34,041,151.26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43324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ชัยภูมิ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บำเหน็จณรงค์,รพช.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รพช</a:t>
                      </a:r>
                      <a:r>
                        <a:rPr lang="th-TH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.</a:t>
                      </a:r>
                      <a:r>
                        <a:rPr lang="en-US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F1 &lt;=50,000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2,340,200.70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20,785,864.05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23,126,064.75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409781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ชัยภูมิ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เกษตรสมบูรณ์,รพช.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รพช.</a:t>
                      </a: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F2 &gt;60,000 to 90,000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2,123,223.76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32,861,568.49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34,984,792.25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409781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ชัยภูมิ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คอนสาร,รพช.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รพช.</a:t>
                      </a: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F2 &gt;30,000 to 60,000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2,951,003.58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18,210,651.06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21,161,654.64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409781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ชัยภูมิ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บ้านแท่น,รพช.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รพช.</a:t>
                      </a: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F2 &gt;30,000 to 60,000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4,030,092.70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17,280,328.88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21,310,421.58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409781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ชัยภูมิ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บ้านเขว้า,รพช.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รพช.</a:t>
                      </a: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F2 &gt;30,000 to 60,000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2,081,255.07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23,958,462.45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26,039,717.52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409781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ชัยภูมิ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คอนสวรรค์,รพช.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รพช.</a:t>
                      </a: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F2 &gt;30,000 to 60,000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1,958,584.99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15,273,074.39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17,231,659.38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409781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ชัยภูมิ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เทพสถิต,</a:t>
                      </a:r>
                      <a:r>
                        <a:rPr lang="th-TH" sz="12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รพช</a:t>
                      </a:r>
                      <a:r>
                        <a:rPr lang="th-TH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.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รพช.</a:t>
                      </a: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F2 &gt;30,000 to 60,000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1,935,610.10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12,276,613.96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14,212,224.06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43324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ชัยภูมิ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เนินสง่า,รพช.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รพช.</a:t>
                      </a: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F2 &lt;=30,000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1,507,892.12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10,591,252.46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12,099,144.58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43324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ชัยภูมิ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ภักดีชุมพล,รพช.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รพช.</a:t>
                      </a: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F2 &lt;=30,000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3,460,173.88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10,645,530.86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14,105,704.74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43324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ชัยภูมิ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หนองบัวระเหว,รพช.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รพช.</a:t>
                      </a: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F2 &lt;=30,000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1,052,009.56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15,793,477.01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16,845,486.57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43324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ชัยภูมิ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ซับใหญ่,รพช.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รพช.</a:t>
                      </a: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F3 &lt;=15,000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379,313.56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5,526,462.51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5,905,776.07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811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72819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dirty="0" smtClean="0"/>
              <a:t>สรุปการเรียกเก็บทันตก</a:t>
            </a:r>
            <a:r>
              <a:rPr lang="th-TH" dirty="0" err="1" smtClean="0"/>
              <a:t>รรม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>กรณีบัตรทอง</a:t>
            </a:r>
            <a:endParaRPr lang="th-TH" dirty="0"/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1187624" y="2852936"/>
            <a:ext cx="676875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4000" dirty="0" smtClean="0"/>
              <a:t>ข้อมูลเดือน ตุลาคม 2562 – กันยายน 2563</a:t>
            </a:r>
            <a:endParaRPr lang="th-TH" sz="4000" dirty="0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771" y="3933056"/>
            <a:ext cx="2143125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933056"/>
            <a:ext cx="3942848" cy="24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273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401947"/>
              </p:ext>
            </p:extLst>
          </p:nvPr>
        </p:nvGraphicFramePr>
        <p:xfrm>
          <a:off x="395535" y="1124744"/>
          <a:ext cx="8568953" cy="5347816"/>
        </p:xfrm>
        <a:graphic>
          <a:graphicData uri="http://schemas.openxmlformats.org/drawingml/2006/table">
            <a:tbl>
              <a:tblPr/>
              <a:tblGrid>
                <a:gridCol w="2304257"/>
                <a:gridCol w="1296144"/>
                <a:gridCol w="1440160"/>
                <a:gridCol w="1080120"/>
                <a:gridCol w="1503939"/>
                <a:gridCol w="944333"/>
              </a:tblGrid>
              <a:tr h="212884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Fluoride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Sealant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12884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หน่วยบริการ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จำนวน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ชดเชย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จำนวน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ชดเชย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รวม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12884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04037-รพ.สต.กวางโจน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468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46,800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882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220,500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267,300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12884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04039-รพ.สต.บ้านหนองบัวพรม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66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6,600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116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29,000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35,600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12884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04041-รพ.สต.บ้านหนองแซง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323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32,300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75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18,750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51,050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12884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04047-รพ.สต.แดงสว่าง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468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46,800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161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40,250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87,050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12884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04049-รพ.สต.บ้านโอโล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209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20,900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430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107,500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128,400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12884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10978-รพ.ภูเขียวเฉลิมพระเกียรติ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1,472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147,200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4,487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1,121,750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1,268,950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12884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04043-รพ.สต.กุดยม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117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11,700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168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42,000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53,700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12884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04042-รพ.สต.บ้านลาด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404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40,400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709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177,250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217,650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12884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04044-รพ.สต.บ้านเพชร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555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55,500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924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231,000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286,500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12884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04050-รพ.สต.บ้านธาตุ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380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38,000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172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43,000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81,000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12884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04040-รพ.สต.บ้านมูลกระบือ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368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36,800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183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45,750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82,550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12884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04048-รพ.สต.โนนเสลา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41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4,100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26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6,500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10,600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12884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04038-รพ.สต.บ้านบัวพักเกวียน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408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40,800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561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140,250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181,050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12884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04045-รพ.สต.ภูดิน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16,000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107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26,750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42,750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12884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04046-รพ.สต.กุดจอก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126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12,600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149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37,250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49,850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12884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04051-รพ.สต.บ้านดอน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9,000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268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67,000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76,000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12884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รวม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5,655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565,500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9,418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2,354,500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2,920,000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กล่องข้อความ 4"/>
          <p:cNvSpPr txBox="1"/>
          <p:nvPr/>
        </p:nvSpPr>
        <p:spPr>
          <a:xfrm>
            <a:off x="2627784" y="188638"/>
            <a:ext cx="4824536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solidFill>
                  <a:schemeClr val="tx1"/>
                </a:solidFill>
              </a:rPr>
              <a:t>สรุปการ</a:t>
            </a:r>
            <a:r>
              <a:rPr lang="th-TH" sz="2400" dirty="0" smtClean="0">
                <a:solidFill>
                  <a:schemeClr val="tx1"/>
                </a:solidFill>
              </a:rPr>
              <a:t>ให้บริการทันตก</a:t>
            </a:r>
            <a:r>
              <a:rPr lang="th-TH" sz="2400" dirty="0" err="1" smtClean="0">
                <a:solidFill>
                  <a:schemeClr val="tx1"/>
                </a:solidFill>
              </a:rPr>
              <a:t>รรม</a:t>
            </a:r>
            <a:r>
              <a:rPr lang="th-TH" sz="2400" dirty="0" smtClean="0">
                <a:solidFill>
                  <a:schemeClr val="tx1"/>
                </a:solidFill>
              </a:rPr>
              <a:t>  แยกรายรพ.สต</a:t>
            </a:r>
          </a:p>
          <a:p>
            <a:pPr algn="ctr"/>
            <a:r>
              <a:rPr lang="th-TH" sz="2400" dirty="0" smtClean="0">
                <a:solidFill>
                  <a:schemeClr val="tx1"/>
                </a:solidFill>
              </a:rPr>
              <a:t>  </a:t>
            </a:r>
            <a:r>
              <a:rPr lang="th-TH" sz="2400" dirty="0" err="1">
                <a:solidFill>
                  <a:schemeClr val="tx1"/>
                </a:solidFill>
              </a:rPr>
              <a:t>ตค</a:t>
            </a:r>
            <a:r>
              <a:rPr lang="th-TH" sz="2400" dirty="0">
                <a:solidFill>
                  <a:schemeClr val="tx1"/>
                </a:solidFill>
              </a:rPr>
              <a:t>-</a:t>
            </a:r>
            <a:r>
              <a:rPr lang="th-TH" sz="2400" dirty="0" err="1">
                <a:solidFill>
                  <a:schemeClr val="tx1"/>
                </a:solidFill>
              </a:rPr>
              <a:t>กย</a:t>
            </a:r>
            <a:r>
              <a:rPr lang="th-TH" sz="2400" dirty="0">
                <a:solidFill>
                  <a:schemeClr val="tx1"/>
                </a:solidFill>
              </a:rPr>
              <a:t>  63</a:t>
            </a:r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251520" y="311750"/>
            <a:ext cx="1944216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1600" dirty="0" smtClean="0"/>
              <a:t>รพ. ส่งข้อมูลทาง</a:t>
            </a:r>
            <a:r>
              <a:rPr lang="en-US" sz="1600" dirty="0" smtClean="0"/>
              <a:t>e claim</a:t>
            </a:r>
          </a:p>
          <a:p>
            <a:r>
              <a:rPr lang="th-TH" sz="1600" dirty="0" smtClean="0"/>
              <a:t>รพ.สต ส่งข้อมูล 43 แฟ้ม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283180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606017"/>
              </p:ext>
            </p:extLst>
          </p:nvPr>
        </p:nvGraphicFramePr>
        <p:xfrm>
          <a:off x="755576" y="957512"/>
          <a:ext cx="7293836" cy="4847752"/>
        </p:xfrm>
        <a:graphic>
          <a:graphicData uri="http://schemas.openxmlformats.org/drawingml/2006/table">
            <a:tbl>
              <a:tblPr/>
              <a:tblGrid>
                <a:gridCol w="2514090"/>
                <a:gridCol w="1510440"/>
                <a:gridCol w="1460755"/>
                <a:gridCol w="1808551"/>
              </a:tblGrid>
              <a:tr h="28146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โรงเรียน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จำนวนนักเรียน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เคลือบฟลูออไรด์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ร้อยละ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64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บ้านหนองสองห้อง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24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22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91.66667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64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บ้านโนนสลวย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27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74.07407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64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ชุมชนบ้านหนองเซียงซา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132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89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67.42424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64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โรงเรียนอินทรศึกษา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248**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101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40.72581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81464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ภูมิวิทยา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1241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879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70.82998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64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บ้านโนนงาม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64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41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64.0625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64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บ้านโนนดินแดง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47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36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76.59574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64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บ้านหว้าทอง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166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119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71.68675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64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บ้านพรมใต้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34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24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70.58824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64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บ้านแข้(เจริญราษฎร์วิทยา)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175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128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73.14286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64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โรงเรียนอนุบาลทับทิม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401**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49.87531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81464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รวม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2559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1659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64.83001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กล่องข้อความ 4"/>
          <p:cNvSpPr txBox="1"/>
          <p:nvPr/>
        </p:nvSpPr>
        <p:spPr>
          <a:xfrm>
            <a:off x="3383672" y="116632"/>
            <a:ext cx="2844512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dirty="0">
                <a:solidFill>
                  <a:schemeClr val="tx1"/>
                </a:solidFill>
              </a:rPr>
              <a:t>ผลการดำเนินงาน ต.ผักปัง</a:t>
            </a: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1259632" y="6253862"/>
            <a:ext cx="55331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100" dirty="0"/>
              <a:t>** </a:t>
            </a:r>
            <a:r>
              <a:rPr lang="th-TH" sz="2100" dirty="0" err="1"/>
              <a:t>รร</a:t>
            </a:r>
            <a:r>
              <a:rPr lang="th-TH" sz="2100" dirty="0"/>
              <a:t>.</a:t>
            </a:r>
            <a:r>
              <a:rPr lang="th-TH" sz="2100" dirty="0" err="1"/>
              <a:t>อินทร</a:t>
            </a:r>
            <a:r>
              <a:rPr lang="th-TH" sz="2100" dirty="0"/>
              <a:t>ศึกษา </a:t>
            </a:r>
            <a:r>
              <a:rPr lang="th-TH" sz="2100" dirty="0" err="1"/>
              <a:t>รร</a:t>
            </a:r>
            <a:r>
              <a:rPr lang="th-TH" sz="2100" dirty="0"/>
              <a:t>.อนุบาลทับทิม** ใช้ข้อมูลจาก43แฟ้ม</a:t>
            </a:r>
          </a:p>
        </p:txBody>
      </p:sp>
    </p:spTree>
    <p:extLst>
      <p:ext uri="{BB962C8B-B14F-4D97-AF65-F5344CB8AC3E}">
        <p14:creationId xmlns:p14="http://schemas.microsoft.com/office/powerpoint/2010/main" val="375089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10675"/>
              </p:ext>
            </p:extLst>
          </p:nvPr>
        </p:nvGraphicFramePr>
        <p:xfrm>
          <a:off x="179512" y="620688"/>
          <a:ext cx="8856983" cy="6161684"/>
        </p:xfrm>
        <a:graphic>
          <a:graphicData uri="http://schemas.openxmlformats.org/drawingml/2006/table">
            <a:tbl>
              <a:tblPr/>
              <a:tblGrid>
                <a:gridCol w="1653563"/>
                <a:gridCol w="1298947"/>
                <a:gridCol w="1585779"/>
                <a:gridCol w="1390766"/>
                <a:gridCol w="1439360"/>
                <a:gridCol w="1488568"/>
              </a:tblGrid>
              <a:tr h="672596"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1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หน่วยบริการ</a:t>
                      </a:r>
                    </a:p>
                  </a:txBody>
                  <a:tcPr marL="7142" marR="7142" marT="7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1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กลุ่มระดับหน่วยบริการ</a:t>
                      </a:r>
                    </a:p>
                  </a:txBody>
                  <a:tcPr marL="7142" marR="7142" marT="7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อุปกรณ์และอวัยวะเทียมในการบำบัดรักษาโรค (</a:t>
                      </a:r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Instrument)[DENTURE]</a:t>
                      </a:r>
                    </a:p>
                  </a:txBody>
                  <a:tcPr marL="7142" marR="7142" marT="7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บริการเคลือบฟลูออไรด์เฉพาะที่ สำหรับเด็กอายุ 4-12 ปี[</a:t>
                      </a:r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DENT_CHILD</a:t>
                      </a:r>
                      <a:r>
                        <a:rPr lang="en-US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_</a:t>
                      </a:r>
                      <a:endParaRPr lang="th-TH" sz="1100" b="0" i="0" u="none" strike="noStrike" dirty="0" smtClean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FLUORIDE</a:t>
                      </a:r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]</a:t>
                      </a:r>
                    </a:p>
                  </a:txBody>
                  <a:tcPr marL="7142" marR="7142" marT="7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บริการเคลือบหลุมร่องฟัน(ฟันถาวร) สำหรับเด็กอายุ 6-12 ปี[</a:t>
                      </a:r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DENT_CHILD</a:t>
                      </a:r>
                      <a:r>
                        <a:rPr lang="en-US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_</a:t>
                      </a:r>
                      <a:endParaRPr lang="th-TH" sz="1100" b="0" i="0" u="none" strike="noStrike" dirty="0" smtClean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SEALANT</a:t>
                      </a:r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]</a:t>
                      </a:r>
                    </a:p>
                  </a:txBody>
                  <a:tcPr marL="7142" marR="7142" marT="7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บริการตรวจสุขภาพช่องปากและขัดทำความสะอาดฟัน หญิงตั้งครรภ์[</a:t>
                      </a:r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ANC_DENT]</a:t>
                      </a:r>
                    </a:p>
                  </a:txBody>
                  <a:tcPr marL="7142" marR="7142" marT="7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02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เทพรัตน์นครราชสีมา,</a:t>
                      </a:r>
                      <a:r>
                        <a:rPr lang="th-TH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รพท</a:t>
                      </a:r>
                      <a:r>
                        <a:rPr lang="th-TH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.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รพช.</a:t>
                      </a:r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M1 &lt;=200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310,300.00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326,100.00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118,000.00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87,500.00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02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ปากช่องนานา,</a:t>
                      </a:r>
                      <a:r>
                        <a:rPr lang="th-TH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รพท</a:t>
                      </a:r>
                      <a:r>
                        <a:rPr lang="th-TH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.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รพท.</a:t>
                      </a:r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M1 &gt;200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791,030.00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592,800.00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1,778,000.00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128,000.00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02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นางรอง,รพท.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รพท.</a:t>
                      </a:r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S &lt;=400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455,500.00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677,000.00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1,906,500.00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19,500.00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02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ปราสาท,</a:t>
                      </a:r>
                      <a:r>
                        <a:rPr lang="th-TH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รพท</a:t>
                      </a:r>
                      <a:r>
                        <a:rPr lang="th-TH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.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รพท.</a:t>
                      </a:r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M1 &lt;=200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459,500.00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451,900.00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497,250.00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33,000.00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02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ศีขรภูมิ,</a:t>
                      </a:r>
                      <a:r>
                        <a:rPr lang="th-TH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รพช</a:t>
                      </a:r>
                      <a:r>
                        <a:rPr lang="th-TH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.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รพช.</a:t>
                      </a:r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M2 &gt;100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406,215.00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847,600.00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3,158,750.00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130,500.00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002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ชัยภูมิ,รพท.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รพท.</a:t>
                      </a:r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S &gt;400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258,000.00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566,500.00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1,892,750.00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8,000.00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02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ภูเขียวเฉลิมพระเกียรติ,</a:t>
                      </a:r>
                      <a:r>
                        <a:rPr lang="th-TH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รพช</a:t>
                      </a:r>
                      <a:r>
                        <a:rPr lang="th-TH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.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รพช</a:t>
                      </a:r>
                      <a:r>
                        <a:rPr lang="th-TH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.</a:t>
                      </a:r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M1 &lt;=200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565,880.00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543,800.00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2,259,000.00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20,500.00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9002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แก้งคร้อ,รพช.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รพช.</a:t>
                      </a:r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M2 &lt;=100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287,900.00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359,200.00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1,865,750.00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26,500.00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02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หนองบัวแดง,</a:t>
                      </a:r>
                      <a:r>
                        <a:rPr lang="th-TH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รพช</a:t>
                      </a:r>
                      <a:r>
                        <a:rPr lang="th-TH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.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รพช.</a:t>
                      </a:r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M2 &lt;=100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571,600.00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364,900.00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2,194,000.00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12,500.00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02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จัตุรัส,</a:t>
                      </a:r>
                      <a:r>
                        <a:rPr lang="th-TH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รพช</a:t>
                      </a:r>
                      <a:r>
                        <a:rPr lang="th-TH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.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รพช.</a:t>
                      </a:r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F1 &gt;50,000 to 100,000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413,800.00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382,100.00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629,250.00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62,500.00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02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บำเหน็จณรงค์,รพช.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รพช.</a:t>
                      </a:r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F1 &lt;=50,000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266,700.00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351,600.00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849,000.00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3,000.00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02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เกษตรสมบูรณ์,</a:t>
                      </a:r>
                      <a:r>
                        <a:rPr lang="th-TH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รพช</a:t>
                      </a:r>
                      <a:r>
                        <a:rPr lang="th-TH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.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รพช.</a:t>
                      </a:r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F2 &gt;60,000 to 90,000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294,200.00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377,300.00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450,000.00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10,500.00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02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คอนสาร,</a:t>
                      </a:r>
                      <a:r>
                        <a:rPr lang="th-TH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รพช</a:t>
                      </a:r>
                      <a:r>
                        <a:rPr lang="th-TH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.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รพช.</a:t>
                      </a:r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F2 &gt;30,000 to 60,000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568,900.00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303,700.00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1,200,250.00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1,500.00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02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บ้านแท่น,</a:t>
                      </a:r>
                      <a:r>
                        <a:rPr lang="th-TH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รพช</a:t>
                      </a:r>
                      <a:r>
                        <a:rPr lang="th-TH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.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รพช.</a:t>
                      </a:r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F2 &gt;30,000 to 60,000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480,400.00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320,000.00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2,195,000.00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27,500.00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02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บ้านเขว้า,รพช.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รพช.</a:t>
                      </a:r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F2 &gt;30,000 to 60,000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201,800.00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309,500.00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1,265,750.00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11,000.00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02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คอนสวรรค์,</a:t>
                      </a:r>
                      <a:r>
                        <a:rPr lang="th-TH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รพช</a:t>
                      </a:r>
                      <a:r>
                        <a:rPr lang="th-TH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.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รพช.</a:t>
                      </a:r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F2 &gt;30,000 to 60,000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198,540.00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342,100.00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660,500.00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3,000.00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02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เทพสถิต,รพช.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รพช.</a:t>
                      </a:r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F2 &gt;30,000 to 60,000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39,800.00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397,500.00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1,002,500.00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51,000.00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02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เนินสง่า,</a:t>
                      </a:r>
                      <a:r>
                        <a:rPr lang="th-TH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รพช</a:t>
                      </a:r>
                      <a:r>
                        <a:rPr lang="th-TH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.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รพช.</a:t>
                      </a:r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F2 &lt;=30,000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515,960.00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140,800.00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469,750.00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11,500.00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02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ภักดีชุมพล,</a:t>
                      </a:r>
                      <a:r>
                        <a:rPr lang="th-TH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รพช</a:t>
                      </a:r>
                      <a:r>
                        <a:rPr lang="th-TH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.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รพช.</a:t>
                      </a:r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F2 &lt;=30,000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341,742.00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282,600.00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2,104,750.00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50,500.00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02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หนองบัวระเหว,</a:t>
                      </a:r>
                      <a:r>
                        <a:rPr lang="th-TH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รพช</a:t>
                      </a:r>
                      <a:r>
                        <a:rPr lang="th-TH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.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รพช.</a:t>
                      </a:r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F2 &lt;=30,000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248,600.00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38,200.00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78,500.00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48,500.00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02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ซับใหญ่,</a:t>
                      </a:r>
                      <a:r>
                        <a:rPr lang="th-TH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รพช</a:t>
                      </a:r>
                      <a:r>
                        <a:rPr lang="th-TH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.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รพช.</a:t>
                      </a:r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F3 &lt;=15,000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39,840.00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33,500.00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47,000.00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16,500.00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กล่องข้อความ 1"/>
          <p:cNvSpPr txBox="1"/>
          <p:nvPr/>
        </p:nvSpPr>
        <p:spPr>
          <a:xfrm>
            <a:off x="2843808" y="116632"/>
            <a:ext cx="396044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dirty="0" smtClean="0"/>
              <a:t>เปรียบเทียบผลการดำเนินงาน ทันตก</a:t>
            </a:r>
            <a:r>
              <a:rPr lang="th-TH" sz="2400" dirty="0" err="1" smtClean="0"/>
              <a:t>รรม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75285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1546</TotalTime>
  <Words>1665</Words>
  <Application>Microsoft Office PowerPoint</Application>
  <PresentationFormat>นำเสนอทางหน้าจอ (4:3)</PresentationFormat>
  <Paragraphs>753</Paragraphs>
  <Slides>23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23</vt:i4>
      </vt:variant>
    </vt:vector>
  </HeadingPairs>
  <TitlesOfParts>
    <vt:vector size="24" baseType="lpstr">
      <vt:lpstr>ชุดรูปแบบของ Office</vt:lpstr>
      <vt:lpstr>วาระประชุมการเรียกเก็บค่าบริการทางการแพทย์  ประจำเดือน พฤศจิกายน 2563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สรุปการเรียกเก็บทันตกรรม กรณีบัตรทอง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สรุปค่าบริการทางการแพทย์เครือข่ายประกันสังคม โรงพยาบาลชัยภูมิ</vt:lpstr>
      <vt:lpstr>งานนำเสนอ PowerPoint</vt:lpstr>
      <vt:lpstr>งานนำเสนอ PowerPoint</vt:lpstr>
      <vt:lpstr>แนวทางจัดสรร/ปัญหาอุปสรรค</vt:lpstr>
      <vt:lpstr>กำหนดการประชุม 17 – 18 พย 2564 การบริหารกองทุนประกันสุขภาพปี 2564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noi</dc:creator>
  <cp:lastModifiedBy>jame</cp:lastModifiedBy>
  <cp:revision>65</cp:revision>
  <dcterms:created xsi:type="dcterms:W3CDTF">2020-10-21T02:04:28Z</dcterms:created>
  <dcterms:modified xsi:type="dcterms:W3CDTF">2020-11-10T06:21:25Z</dcterms:modified>
</cp:coreProperties>
</file>