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2" r:id="rId2"/>
    <p:sldId id="330" r:id="rId3"/>
    <p:sldId id="324" r:id="rId4"/>
    <p:sldId id="325" r:id="rId5"/>
    <p:sldId id="326" r:id="rId6"/>
    <p:sldId id="327" r:id="rId7"/>
    <p:sldId id="328" r:id="rId8"/>
    <p:sldId id="331" r:id="rId9"/>
    <p:sldId id="257" r:id="rId10"/>
    <p:sldId id="320" r:id="rId11"/>
    <p:sldId id="321" r:id="rId12"/>
    <p:sldId id="322" r:id="rId13"/>
    <p:sldId id="323" r:id="rId14"/>
    <p:sldId id="332" r:id="rId15"/>
    <p:sldId id="329" r:id="rId16"/>
    <p:sldId id="337" r:id="rId17"/>
    <p:sldId id="338" r:id="rId18"/>
    <p:sldId id="339" r:id="rId19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FF"/>
    <a:srgbClr val="66FF33"/>
    <a:srgbClr val="57257D"/>
    <a:srgbClr val="DF4DA0"/>
    <a:srgbClr val="243E5E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5748-A7C3-4441-8C64-369FFA4A0D64}" type="datetimeFigureOut">
              <a:rPr lang="th-TH" smtClean="0"/>
              <a:t>20/01/60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20B54-4F49-4A7E-B9F4-1266F45AD5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048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3BDA7-376F-449B-BFB2-AA4C274F9D19}" type="datetimeFigureOut">
              <a:rPr lang="th-TH" smtClean="0"/>
              <a:pPr/>
              <a:t>20/01/60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0160B-5329-4CD8-8FD4-EBE3F813BD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898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946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F5905433-0E96-47E7-89AF-310BCEAB1069}" type="slidenum">
              <a:rPr lang="th-TH" altLang="th-TH" sz="1200" smtClean="0"/>
              <a:pPr eaLnBrk="1" hangingPunct="1"/>
              <a:t>18</a:t>
            </a:fld>
            <a:endParaRPr lang="th-TH" altLang="th-TH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EBA2-ABC0-4041-944A-6CFF21390A8E}" type="datetimeFigureOut">
              <a:rPr lang="th-TH" smtClean="0"/>
              <a:pPr/>
              <a:t>20/01/60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EB85-F600-43C9-8311-69C3D49DAE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665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EBA2-ABC0-4041-944A-6CFF21390A8E}" type="datetimeFigureOut">
              <a:rPr lang="th-TH" smtClean="0"/>
              <a:pPr/>
              <a:t>20/01/60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EB85-F600-43C9-8311-69C3D49DAE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229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EBA2-ABC0-4041-944A-6CFF21390A8E}" type="datetimeFigureOut">
              <a:rPr lang="th-TH" smtClean="0"/>
              <a:pPr/>
              <a:t>20/01/60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EB85-F600-43C9-8311-69C3D49DAE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12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EBA2-ABC0-4041-944A-6CFF21390A8E}" type="datetimeFigureOut">
              <a:rPr lang="th-TH" smtClean="0"/>
              <a:pPr/>
              <a:t>20/01/60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EB85-F600-43C9-8311-69C3D49DAE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026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EBA2-ABC0-4041-944A-6CFF21390A8E}" type="datetimeFigureOut">
              <a:rPr lang="th-TH" smtClean="0"/>
              <a:pPr/>
              <a:t>20/01/60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EB85-F600-43C9-8311-69C3D49DAE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521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EBA2-ABC0-4041-944A-6CFF21390A8E}" type="datetimeFigureOut">
              <a:rPr lang="th-TH" smtClean="0"/>
              <a:pPr/>
              <a:t>20/01/60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EB85-F600-43C9-8311-69C3D49DAE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263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EBA2-ABC0-4041-944A-6CFF21390A8E}" type="datetimeFigureOut">
              <a:rPr lang="th-TH" smtClean="0"/>
              <a:pPr/>
              <a:t>20/01/60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EB85-F600-43C9-8311-69C3D49DAE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869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EBA2-ABC0-4041-944A-6CFF21390A8E}" type="datetimeFigureOut">
              <a:rPr lang="th-TH" smtClean="0"/>
              <a:pPr/>
              <a:t>20/01/60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EB85-F600-43C9-8311-69C3D49DAE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431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EBA2-ABC0-4041-944A-6CFF21390A8E}" type="datetimeFigureOut">
              <a:rPr lang="th-TH" smtClean="0"/>
              <a:pPr/>
              <a:t>20/01/60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EB85-F600-43C9-8311-69C3D49DAE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673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EBA2-ABC0-4041-944A-6CFF21390A8E}" type="datetimeFigureOut">
              <a:rPr lang="th-TH" smtClean="0"/>
              <a:pPr/>
              <a:t>20/01/60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EB85-F600-43C9-8311-69C3D49DAE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677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EBA2-ABC0-4041-944A-6CFF21390A8E}" type="datetimeFigureOut">
              <a:rPr lang="th-TH" smtClean="0"/>
              <a:pPr/>
              <a:t>20/01/60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EB85-F600-43C9-8311-69C3D49DAE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859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8EBA2-ABC0-4041-944A-6CFF21390A8E}" type="datetimeFigureOut">
              <a:rPr lang="th-TH" smtClean="0"/>
              <a:pPr/>
              <a:t>20/01/60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EB85-F600-43C9-8311-69C3D49DAE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090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55575" y="1556792"/>
            <a:ext cx="73389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5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โรงพยาบาลภูเขียวเฉลิมพระเกียรติ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54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จังหวัดชัยภูมิ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4788441"/>
            <a:ext cx="1782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PLAN  FIN</a:t>
            </a:r>
            <a:endParaRPr lang="th-TH" sz="4000" b="1" u="sng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5" name="Straight Connector 20"/>
          <p:cNvCxnSpPr/>
          <p:nvPr/>
        </p:nvCxnSpPr>
        <p:spPr>
          <a:xfrm rot="5400000">
            <a:off x="2490138" y="4643873"/>
            <a:ext cx="1139383" cy="4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1"/>
          <p:cNvCxnSpPr/>
          <p:nvPr/>
        </p:nvCxnSpPr>
        <p:spPr>
          <a:xfrm rot="5400000">
            <a:off x="5514473" y="4643872"/>
            <a:ext cx="1139385" cy="4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63888" y="4809908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HRP / HRD</a:t>
            </a:r>
            <a:endParaRPr lang="th-TH" sz="4000" b="1" u="sng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67025" y="4754734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RDU</a:t>
            </a:r>
            <a:endParaRPr lang="th-TH" sz="4000" b="1" u="sng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4" name="Picture 25" descr="1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7298" y="3615339"/>
            <a:ext cx="1394782" cy="1227409"/>
          </a:xfrm>
          <a:prstGeom prst="rect">
            <a:avLst/>
          </a:prstGeom>
        </p:spPr>
      </p:pic>
      <p:pic>
        <p:nvPicPr>
          <p:cNvPr id="1026" name="Picture 2" descr="ผลการค้นหารูปภาพสำหรับ การเงิ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8" y="3636264"/>
            <a:ext cx="1429172" cy="1180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ย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36468"/>
            <a:ext cx="1512168" cy="1006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2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843808" y="44624"/>
            <a:ext cx="3719304" cy="1361265"/>
          </a:xfrm>
          <a:prstGeom prst="rect">
            <a:avLst/>
          </a:prstGeom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3397714" y="186939"/>
            <a:ext cx="2229294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แผนกำลังคน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crosiaUPC" pitchFamily="18" charset="-34"/>
              <a:ea typeface="+mj-ea"/>
              <a:cs typeface="EucrosiaUPC" pitchFamily="18" charset="-34"/>
            </a:endParaRPr>
          </a:p>
        </p:txBody>
      </p:sp>
      <p:graphicFrame>
        <p:nvGraphicFramePr>
          <p:cNvPr id="36" name="ตัวยึดเนื้อหา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159798"/>
              </p:ext>
            </p:extLst>
          </p:nvPr>
        </p:nvGraphicFramePr>
        <p:xfrm>
          <a:off x="107500" y="1268760"/>
          <a:ext cx="8856987" cy="473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92"/>
                <a:gridCol w="720080"/>
                <a:gridCol w="720080"/>
                <a:gridCol w="504056"/>
                <a:gridCol w="504056"/>
                <a:gridCol w="504056"/>
                <a:gridCol w="504056"/>
                <a:gridCol w="504056"/>
                <a:gridCol w="504055"/>
              </a:tblGrid>
              <a:tr h="416179">
                <a:tc rowSpan="2"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</a:t>
                      </a:r>
                      <a:r>
                        <a:rPr kumimoji="0" lang="th-TH" sz="24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บุคลากร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th-TH" sz="24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จำนวน (คน)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latin typeface="AngsanaUPC" pitchFamily="18" charset="-34"/>
                        <a:cs typeface="FreesiaUPC" pitchFamily="34" charset="-34"/>
                      </a:endParaRPr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แผนความต้องการ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</a:tr>
              <a:tr h="416179">
                <a:tc v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latin typeface="AngsanaUPC" pitchFamily="18" charset="-34"/>
                        <a:cs typeface="FreesiaUPC" pitchFamily="34" charset="-34"/>
                      </a:endParaRPr>
                    </a:p>
                  </a:txBody>
                  <a:tcPr marL="64294" marR="64294" marT="32147" marB="321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FTE2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มีจริง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ขาด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61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62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63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64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65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1.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แพทย์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</a:t>
                      </a: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4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24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แพทย์เฉพาะทางสาขาโสต ศอ</a:t>
                      </a:r>
                      <a:r>
                        <a:rPr lang="th-TH" sz="2800" b="1" baseline="0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นาสิก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1</a:t>
                      </a:r>
                      <a:endParaRPr lang="en-US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3399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แพทย์เฉพาะทางสาขาจักษุวิทยา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1</a:t>
                      </a:r>
                      <a:endParaRPr lang="en-US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rgbClr val="FF3399"/>
                          </a:solidFill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 </a:t>
                      </a:r>
                      <a:r>
                        <a:rPr lang="th-TH" sz="2400" b="1" kern="1200" dirty="0" smtClean="0">
                          <a:solidFill>
                            <a:srgbClr val="002060"/>
                          </a:solidFill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แพทย์เฉพาะทางสาขาเวชศาสตร์ครอบครัว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1</a:t>
                      </a:r>
                      <a:endParaRPr lang="en-US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แพทย์เฉพาะทางสาขาเวชศาสตร์ฉุกเฉิน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09136D"/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แพทย์เฉพาะทางสาขาจิตเวชศาสตร์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แพทย์เฉพาะทางสาขาเวชศาสตร์ฟื้นฟู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แพทย์เฉพาะทางสาขาศัลยศาสตร์อุบัติเหตุ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แพทย์เฉพาะทางสาขา</a:t>
                      </a:r>
                      <a:r>
                        <a:rPr lang="th-TH" sz="2400" b="1" dirty="0" err="1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อายุร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ศาสตร์โรคไต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6512" y="692696"/>
            <a:ext cx="18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HRP / HRD</a:t>
            </a:r>
            <a:endParaRPr lang="th-TH" sz="3200" b="1" u="sng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25" descr="1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73" y="85680"/>
            <a:ext cx="1132747" cy="826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95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2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843808" y="44624"/>
            <a:ext cx="3719304" cy="1361265"/>
          </a:xfrm>
          <a:prstGeom prst="rect">
            <a:avLst/>
          </a:prstGeom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3397714" y="186939"/>
            <a:ext cx="2229294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แผนกำลังคน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crosiaUPC" pitchFamily="18" charset="-34"/>
              <a:ea typeface="+mj-ea"/>
              <a:cs typeface="EucrosiaUPC" pitchFamily="18" charset="-34"/>
            </a:endParaRPr>
          </a:p>
        </p:txBody>
      </p:sp>
      <p:graphicFrame>
        <p:nvGraphicFramePr>
          <p:cNvPr id="36" name="ตัวยึดเนื้อหา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103605"/>
              </p:ext>
            </p:extLst>
          </p:nvPr>
        </p:nvGraphicFramePr>
        <p:xfrm>
          <a:off x="107500" y="1142674"/>
          <a:ext cx="8856987" cy="509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92"/>
                <a:gridCol w="720080"/>
                <a:gridCol w="720080"/>
                <a:gridCol w="504056"/>
                <a:gridCol w="504056"/>
                <a:gridCol w="504056"/>
                <a:gridCol w="504056"/>
                <a:gridCol w="504056"/>
                <a:gridCol w="504055"/>
              </a:tblGrid>
              <a:tr h="416179">
                <a:tc rowSpan="2"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</a:t>
                      </a:r>
                      <a:r>
                        <a:rPr kumimoji="0" lang="th-TH" sz="24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บุคลากร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th-TH" sz="24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จำนวน (คน)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latin typeface="AngsanaUPC" pitchFamily="18" charset="-34"/>
                        <a:cs typeface="FreesiaUPC" pitchFamily="34" charset="-34"/>
                      </a:endParaRPr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แผนความต้องการ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</a:tr>
              <a:tr h="416179">
                <a:tc v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latin typeface="AngsanaUPC" pitchFamily="18" charset="-34"/>
                        <a:cs typeface="FreesiaUPC" pitchFamily="34" charset="-34"/>
                      </a:endParaRPr>
                    </a:p>
                  </a:txBody>
                  <a:tcPr marL="64294" marR="64294" marT="32147" marB="321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FTE2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มีจริง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ขาด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61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62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63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64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65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2</a:t>
                      </a:r>
                      <a:r>
                        <a:rPr lang="en-US" sz="2800" dirty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.</a:t>
                      </a:r>
                      <a:r>
                        <a:rPr lang="th-TH" sz="2800" dirty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</a:t>
                      </a:r>
                      <a:r>
                        <a:rPr lang="th-TH" sz="2800" dirty="0" err="1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ทันตแพทย์</a:t>
                      </a:r>
                      <a:endParaRPr lang="en-US" sz="2800" dirty="0"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12</a:t>
                      </a:r>
                      <a:r>
                        <a:rPr lang="th-TH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9136D"/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12</a:t>
                      </a:r>
                      <a:endParaRPr lang="en-US" sz="2800" dirty="0">
                        <a:solidFill>
                          <a:srgbClr val="09136D"/>
                        </a:solidFill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3</a:t>
                      </a:r>
                      <a:r>
                        <a:rPr lang="en-US" sz="2800" dirty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.</a:t>
                      </a:r>
                      <a:r>
                        <a:rPr lang="th-TH" sz="2800" dirty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เภสัชกร </a:t>
                      </a:r>
                      <a:endParaRPr lang="en-US" sz="2800" dirty="0"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13</a:t>
                      </a:r>
                      <a:r>
                        <a:rPr lang="th-TH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</a:t>
                      </a:r>
                      <a:r>
                        <a:rPr lang="th-TH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9136D"/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4</a:t>
                      </a:r>
                      <a:r>
                        <a:rPr lang="en-US" sz="2800" dirty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.</a:t>
                      </a:r>
                      <a:r>
                        <a:rPr lang="th-TH" sz="2800" dirty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พยาบาล</a:t>
                      </a:r>
                      <a:endParaRPr lang="en-US" sz="2800" dirty="0"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141</a:t>
                      </a:r>
                      <a:r>
                        <a:rPr lang="th-TH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9136D"/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142</a:t>
                      </a:r>
                      <a:endParaRPr lang="en-US" sz="2800" dirty="0">
                        <a:solidFill>
                          <a:srgbClr val="09136D"/>
                        </a:solidFill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5</a:t>
                      </a:r>
                      <a:r>
                        <a:rPr lang="en-US" sz="2400" dirty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.</a:t>
                      </a:r>
                      <a:r>
                        <a:rPr lang="th-TH" sz="2400" dirty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นักเทคนิคการแพทย์</a:t>
                      </a:r>
                      <a:r>
                        <a:rPr lang="en-US" sz="2400" dirty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/</a:t>
                      </a:r>
                      <a:r>
                        <a:rPr lang="th-TH" sz="2400" dirty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วิทยาศาสตร์การแพทย์</a:t>
                      </a:r>
                      <a:endParaRPr lang="en-US" sz="2800" dirty="0"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13</a:t>
                      </a:r>
                      <a:r>
                        <a:rPr lang="th-TH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</a:t>
                      </a:r>
                      <a:r>
                        <a:rPr lang="th-TH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9136D"/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6</a:t>
                      </a:r>
                      <a:r>
                        <a:rPr lang="en-US" sz="2800" dirty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.</a:t>
                      </a:r>
                      <a:r>
                        <a:rPr lang="th-TH" sz="2800" dirty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นักรังสีการแพทย์</a:t>
                      </a:r>
                      <a:endParaRPr lang="en-US" sz="2800" dirty="0"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4</a:t>
                      </a:r>
                      <a:r>
                        <a:rPr lang="th-TH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9136D"/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2</a:t>
                      </a:r>
                      <a:endParaRPr lang="en-US" sz="2800" dirty="0">
                        <a:solidFill>
                          <a:srgbClr val="09136D"/>
                        </a:solidFill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7</a:t>
                      </a:r>
                      <a:r>
                        <a:rPr lang="en-US" sz="2800" dirty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. </a:t>
                      </a:r>
                      <a:r>
                        <a:rPr lang="th-TH" sz="2800" dirty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นักกายภาพบำบัด</a:t>
                      </a:r>
                      <a:endParaRPr lang="en-US" sz="2800" dirty="0"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8</a:t>
                      </a:r>
                      <a:r>
                        <a:rPr lang="th-TH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</a:t>
                      </a:r>
                      <a:r>
                        <a:rPr lang="th-TH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9136D"/>
                          </a:solidFill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8. </a:t>
                      </a:r>
                      <a:r>
                        <a:rPr lang="th-TH" sz="2800" dirty="0" smtClean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นักวิชาการสาธารณสุข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8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6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 </a:t>
                      </a:r>
                      <a:r>
                        <a:rPr lang="en-US" sz="2800" dirty="0" smtClean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9. </a:t>
                      </a:r>
                      <a:r>
                        <a:rPr lang="th-TH" sz="2800" dirty="0" smtClean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นักโภชนาการ/กำหนดอาหาร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2</a:t>
                      </a: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</a:t>
                      </a:r>
                      <a:r>
                        <a:rPr lang="en-US" sz="2800" dirty="0" smtClean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10. </a:t>
                      </a:r>
                      <a:r>
                        <a:rPr lang="th-TH" sz="2800" dirty="0" smtClean="0"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นักจิตวิทยา/นักกิจกรรมบำบัด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2</a:t>
                      </a:r>
                      <a:endParaRPr lang="en-US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6512" y="692696"/>
            <a:ext cx="18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HRP / HRD</a:t>
            </a:r>
            <a:endParaRPr lang="th-TH" sz="3200" b="1" u="sng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25" descr="1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73" y="85680"/>
            <a:ext cx="1132747" cy="826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25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2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483768" y="44624"/>
            <a:ext cx="4079344" cy="1361265"/>
          </a:xfrm>
          <a:prstGeom prst="rect">
            <a:avLst/>
          </a:prstGeom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3397714" y="186939"/>
            <a:ext cx="2229294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แผน </a:t>
            </a:r>
            <a:r>
              <a:rPr lang="en-US" sz="40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HRD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crosiaUPC" pitchFamily="18" charset="-34"/>
              <a:ea typeface="+mj-ea"/>
              <a:cs typeface="EucrosiaUPC" pitchFamily="18" charset="-34"/>
            </a:endParaRPr>
          </a:p>
        </p:txBody>
      </p:sp>
      <p:graphicFrame>
        <p:nvGraphicFramePr>
          <p:cNvPr id="36" name="ตัวยึดเนื้อหา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604815"/>
              </p:ext>
            </p:extLst>
          </p:nvPr>
        </p:nvGraphicFramePr>
        <p:xfrm>
          <a:off x="107500" y="1142674"/>
          <a:ext cx="8784979" cy="5153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2125"/>
                <a:gridCol w="640571"/>
                <a:gridCol w="640571"/>
                <a:gridCol w="640571"/>
                <a:gridCol w="640571"/>
                <a:gridCol w="640570"/>
              </a:tblGrid>
              <a:tr h="416179">
                <a:tc rowSpan="2"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</a:t>
                      </a:r>
                      <a:r>
                        <a:rPr kumimoji="0" lang="th-TH" sz="24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หลักสูตร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แผนการพัฒนา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</a:tr>
              <a:tr h="200088">
                <a:tc v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latin typeface="AngsanaUPC" pitchFamily="18" charset="-34"/>
                        <a:cs typeface="FreesiaUPC" pitchFamily="34" charset="-34"/>
                      </a:endParaRPr>
                    </a:p>
                  </a:txBody>
                  <a:tcPr marL="64294" marR="64294" marT="32147" marB="321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61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62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63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64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65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1. แผนพัฒนาบุคลากรสาขาโรคมะเร็ง </a:t>
                      </a:r>
                      <a:endParaRPr lang="en-US" sz="2400" dirty="0"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เปิดให้เคมีบำบัด</a:t>
                      </a:r>
                      <a:r>
                        <a:rPr lang="th-TH" sz="1800" b="1" baseline="0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 ม.ค.60/อบรมครบทุกสาขา</a:t>
                      </a:r>
                      <a:endParaRPr lang="en-US" sz="18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9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    1.1 การเสริมศักยภาพ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Cancer Nurse Coordinator</a:t>
                      </a:r>
                      <a:endParaRPr lang="en-US" sz="2400" dirty="0"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2. แผนพัฒนาบุคลากรสาขาอุบัติเหตุและฉุกเฉิน</a:t>
                      </a:r>
                      <a:endParaRPr lang="en-US" sz="2400" dirty="0"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    2.1 การพยาบาลเฉพาะทางศัลยกรรมอุบัติเหตุ</a:t>
                      </a:r>
                      <a:endParaRPr lang="en-US" sz="2400" dirty="0"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    2.2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Trauma &amp; Emergency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Admin Unit</a:t>
                      </a:r>
                      <a:endParaRPr lang="en-US" sz="2400" dirty="0"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3. แผนพัฒนาบุคลากรสาขาทารกแรกเกิด</a:t>
                      </a:r>
                      <a:endParaRPr lang="en-US" sz="2400" dirty="0"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4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    3.1 การพยาบาลเฉพาะทางสาขาการพยาบาลผู้ป่วยวิกฤติทารกและเด็ก 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4. แผนพัฒนาบุคลากรสาขาสุขภาพจิต จิตเวช และ</a:t>
                      </a:r>
                      <a:r>
                        <a:rPr lang="th-TH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ยาเสพติด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    4.1</a:t>
                      </a:r>
                      <a:r>
                        <a:rPr lang="th-TH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พยาบาลจิตเวชเด็กและวัยรุ่น 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4.2 เภสัชเฉพาะทางสาขาจิตเวช</a:t>
                      </a:r>
                      <a:endParaRPr lang="en-US" sz="1800" b="1" dirty="0" smtClean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3" y="651640"/>
            <a:ext cx="18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HRP / HRD</a:t>
            </a:r>
            <a:endParaRPr lang="th-TH" sz="3200" b="1" u="sng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25" descr="1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888" y="44624"/>
            <a:ext cx="1132747" cy="826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65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2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483768" y="44624"/>
            <a:ext cx="4079344" cy="1361265"/>
          </a:xfrm>
          <a:prstGeom prst="rect">
            <a:avLst/>
          </a:prstGeom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3397714" y="186939"/>
            <a:ext cx="2229294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แผน </a:t>
            </a:r>
            <a:r>
              <a:rPr lang="en-US" sz="40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HRD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crosiaUPC" pitchFamily="18" charset="-34"/>
              <a:ea typeface="+mj-ea"/>
              <a:cs typeface="EucrosiaUPC" pitchFamily="18" charset="-34"/>
            </a:endParaRPr>
          </a:p>
        </p:txBody>
      </p:sp>
      <p:graphicFrame>
        <p:nvGraphicFramePr>
          <p:cNvPr id="36" name="ตัวยึดเนื้อหา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782241"/>
              </p:ext>
            </p:extLst>
          </p:nvPr>
        </p:nvGraphicFramePr>
        <p:xfrm>
          <a:off x="179509" y="1255470"/>
          <a:ext cx="8784979" cy="398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2125"/>
                <a:gridCol w="640571"/>
                <a:gridCol w="640571"/>
                <a:gridCol w="640571"/>
                <a:gridCol w="640571"/>
                <a:gridCol w="640570"/>
              </a:tblGrid>
              <a:tr h="416179">
                <a:tc rowSpan="2"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</a:t>
                      </a:r>
                      <a:r>
                        <a:rPr kumimoji="0" lang="th-TH" sz="24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หลักสูตร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แผนการพัฒนา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</a:tr>
              <a:tr h="200088">
                <a:tc v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latin typeface="AngsanaUPC" pitchFamily="18" charset="-34"/>
                        <a:cs typeface="FreesiaUPC" pitchFamily="34" charset="-34"/>
                      </a:endParaRPr>
                    </a:p>
                  </a:txBody>
                  <a:tcPr marL="64294" marR="64294" marT="32147" marB="321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61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62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63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64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65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5. แผนพัฒนาบุคลากรสาขาไต </a:t>
                      </a:r>
                      <a:endParaRPr lang="en-US" sz="2400" dirty="0"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 </a:t>
                      </a:r>
                      <a:endParaRPr lang="en-US" sz="18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9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    5.1 พยาบาลวิชาชีพ (อบรมหลักสูตรไตเทียม 6 เดือน)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6.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แผนพัฒนาบุคลากรสาขาโรคไม่ติดต่อ</a:t>
                      </a:r>
                      <a:endParaRPr lang="en-US" sz="2400" dirty="0"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0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    6.1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Stroke nurse advance course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</a:t>
                      </a:r>
                      <a:endParaRPr lang="en-US" sz="2400" dirty="0"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7.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แผนพัฒนาบุคลากรสาขา 5 สาขาหลัก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EucrosiaUPC" pitchFamily="18" charset="-34"/>
                        <a:ea typeface="+mn-ea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 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4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 </a:t>
                      </a:r>
                      <a:r>
                        <a:rPr lang="th-TH" sz="2400" dirty="0" smtClean="0"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 7.1 </a:t>
                      </a:r>
                      <a:r>
                        <a:rPr lang="th-TH" sz="2400" dirty="0"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พยาบาลเฉพาะทางผู้ป่วยวิกฤติ</a:t>
                      </a:r>
                      <a:endParaRPr lang="en-US" sz="2400" dirty="0"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 </a:t>
                      </a:r>
                      <a:r>
                        <a:rPr lang="th-TH" sz="2400" dirty="0" smtClean="0"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 7.2 </a:t>
                      </a:r>
                      <a:r>
                        <a:rPr lang="th-TH" sz="2400" dirty="0"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พยาบาลเฉพาะทางสาขาการพยาบาลผู้ป่วยวิกฤติเด็ก</a:t>
                      </a:r>
                      <a:endParaRPr lang="en-US" sz="2400" dirty="0"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3" y="651640"/>
            <a:ext cx="18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HRP / HRD</a:t>
            </a:r>
            <a:endParaRPr lang="th-TH" sz="3200" b="1" u="sng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25" descr="1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888" y="44624"/>
            <a:ext cx="1132747" cy="826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72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5990772" cy="9361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สี่เหลี่ยมผืนผ้า 11"/>
          <p:cNvSpPr/>
          <p:nvPr/>
        </p:nvSpPr>
        <p:spPr>
          <a:xfrm>
            <a:off x="2715908" y="1016732"/>
            <a:ext cx="31522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EucrosiaUPC" pitchFamily="18" charset="-34"/>
                <a:cs typeface="EucrosiaUPC" pitchFamily="18" charset="-34"/>
              </a:rPr>
              <a:t>ผลการดำเนินงาน </a:t>
            </a:r>
            <a:endParaRPr lang="th-TH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3" name="ลูกศรลง 12"/>
          <p:cNvSpPr/>
          <p:nvPr/>
        </p:nvSpPr>
        <p:spPr>
          <a:xfrm>
            <a:off x="3619752" y="2132856"/>
            <a:ext cx="2160240" cy="775164"/>
          </a:xfrm>
          <a:prstGeom prst="downArrow">
            <a:avLst/>
          </a:prstGeom>
          <a:solidFill>
            <a:srgbClr val="FF66CC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4697618" y="3068960"/>
            <a:ext cx="1050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>
                <a:solidFill>
                  <a:srgbClr val="0033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RDU</a:t>
            </a:r>
            <a:endParaRPr lang="th-TH" sz="4800" b="1" u="sng" dirty="0">
              <a:solidFill>
                <a:srgbClr val="003300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10" name="Picture 4" descr="ผลการค้นหารูปภาพสำหรับ ย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0" y="2878676"/>
            <a:ext cx="4076642" cy="2712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ผลการค้นหารูปภาพสำหรับ ย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16" y="3893849"/>
            <a:ext cx="3379432" cy="2240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2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483768" y="44624"/>
            <a:ext cx="4079344" cy="1361265"/>
          </a:xfrm>
          <a:prstGeom prst="rect">
            <a:avLst/>
          </a:prstGeom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3397714" y="186939"/>
            <a:ext cx="2229294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แผน </a:t>
            </a:r>
            <a:r>
              <a:rPr lang="en-US" sz="40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RDU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crosiaUPC" pitchFamily="18" charset="-34"/>
              <a:ea typeface="+mj-ea"/>
              <a:cs typeface="Eucros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745019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RDU</a:t>
            </a:r>
            <a:endParaRPr lang="th-TH" sz="4000" b="1" u="sng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4" descr="ผลการค้นหารูปภาพสำหรับ ย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530"/>
            <a:ext cx="1512168" cy="1006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ตัวยึดเนื้อหา 2"/>
          <p:cNvSpPr txBox="1">
            <a:spLocks/>
          </p:cNvSpPr>
          <p:nvPr/>
        </p:nvSpPr>
        <p:spPr>
          <a:xfrm>
            <a:off x="395288" y="1557338"/>
            <a:ext cx="8497192" cy="4324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altLang="th-TH" b="1" dirty="0" smtClean="0">
                <a:solidFill>
                  <a:srgbClr val="3333FF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1.พัฒนาระบบการใช้ยาอย่างสมเหตุผลระดับโรงพยาบาล</a:t>
            </a:r>
            <a:r>
              <a:rPr lang="th-TH" altLang="th-TH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/>
            </a:r>
            <a:br>
              <a:rPr lang="th-TH" altLang="th-TH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th-TH" altLang="th-TH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   1.1 แต่งตั้งทีมงาน </a:t>
            </a:r>
            <a:r>
              <a:rPr lang="en-US" altLang="th-TH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RDU PHUKEIO</a:t>
            </a:r>
            <a:r>
              <a:rPr lang="th-TH" altLang="th-TH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ขับเคลื่อนการพัฒนาระบบริการให้มีการใช้ยาอย่างสมเหตุสมผล</a:t>
            </a:r>
            <a:br>
              <a:rPr lang="th-TH" altLang="th-TH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th-TH" altLang="th-TH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   1.2 กำหนดนโยบาย มีแนวทางการใช้ยาอย่างสมเหตุผล ทบทวน</a:t>
            </a:r>
          </a:p>
          <a:p>
            <a:pPr algn="l"/>
            <a:r>
              <a:rPr lang="th-TH" altLang="th-TH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บัญชียาของ รพ.</a:t>
            </a:r>
          </a:p>
          <a:p>
            <a:pPr algn="l">
              <a:buFont typeface="Georgia" pitchFamily="18" charset="0"/>
              <a:buNone/>
            </a:pPr>
            <a:r>
              <a:rPr lang="th-TH" altLang="th-TH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1.3 จัดทำระบบสารสนเทศที่ตรวจสอบเฝ้าระวังตามตัวชี้วัดที่กำหนด</a:t>
            </a:r>
          </a:p>
          <a:p>
            <a:pPr algn="l">
              <a:buFont typeface="Georgia" pitchFamily="18" charset="0"/>
              <a:buNone/>
            </a:pPr>
            <a:r>
              <a:rPr lang="th-TH" altLang="th-TH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1.4  รายงานการดำเนินงานให้ </a:t>
            </a:r>
            <a:r>
              <a:rPr lang="th-TH" altLang="th-TH" dirty="0" err="1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คกก</a:t>
            </a:r>
            <a:r>
              <a:rPr lang="th-TH" altLang="th-TH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. </a:t>
            </a:r>
            <a:r>
              <a:rPr lang="en-US" altLang="th-TH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PTC </a:t>
            </a:r>
            <a:r>
              <a:rPr lang="th-TH" altLang="th-TH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ทราบทุก 3 เดือน</a:t>
            </a:r>
          </a:p>
        </p:txBody>
      </p:sp>
    </p:spTree>
    <p:extLst>
      <p:ext uri="{BB962C8B-B14F-4D97-AF65-F5344CB8AC3E}">
        <p14:creationId xmlns:p14="http://schemas.microsoft.com/office/powerpoint/2010/main" val="30719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2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483768" y="44624"/>
            <a:ext cx="4079344" cy="1361265"/>
          </a:xfrm>
          <a:prstGeom prst="rect">
            <a:avLst/>
          </a:prstGeom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3397714" y="186939"/>
            <a:ext cx="2229294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แผน </a:t>
            </a:r>
            <a:r>
              <a:rPr lang="en-US" sz="40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RDU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crosiaUPC" pitchFamily="18" charset="-34"/>
              <a:ea typeface="+mj-ea"/>
              <a:cs typeface="Eucros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745019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RDU</a:t>
            </a:r>
            <a:endParaRPr lang="th-TH" sz="4000" b="1" u="sng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4" descr="ผลการค้นหารูปภาพสำหรับ ย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530"/>
            <a:ext cx="1512168" cy="1006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ตัวยึดเนื้อหา 2"/>
          <p:cNvSpPr txBox="1">
            <a:spLocks/>
          </p:cNvSpPr>
          <p:nvPr/>
        </p:nvSpPr>
        <p:spPr>
          <a:xfrm>
            <a:off x="395288" y="1268760"/>
            <a:ext cx="8497192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altLang="th-TH" sz="2800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2. ลดการใช้ยาปฏิชีวนะที่ไม่สมเหตุผล</a:t>
            </a:r>
          </a:p>
          <a:p>
            <a:pPr algn="l"/>
            <a:r>
              <a:rPr lang="th-TH" altLang="th-TH" sz="2800" dirty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altLang="th-TH" sz="2800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2.1 อบรมบุคลากรสาธารณสุขระดับอำเภอ ระดับชุมชนเรื่อง การใช้ยาปฏิชีวนะอย่างสมเหตุผล</a:t>
            </a:r>
          </a:p>
          <a:p>
            <a:pPr algn="l"/>
            <a:r>
              <a:rPr lang="th-TH" altLang="th-TH" sz="2800" dirty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altLang="th-TH" sz="2800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2.2 การส่งเสริมการใช้ยาปฏิชีวนะสมเหตุผลในชุมชน ชุนชนต้นแบบการจัดการการใช้ยาสมเหตุผล</a:t>
            </a:r>
          </a:p>
          <a:p>
            <a:pPr algn="l"/>
            <a:r>
              <a:rPr lang="th-TH" altLang="th-TH" sz="2800" dirty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altLang="th-TH" sz="2800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2.3 รายงานการดำเนินงานให้ </a:t>
            </a:r>
            <a:r>
              <a:rPr lang="th-TH" altLang="th-TH" sz="2800" dirty="0" err="1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คป</a:t>
            </a:r>
            <a:r>
              <a:rPr lang="th-TH" altLang="th-TH" sz="2800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สอ.</a:t>
            </a:r>
            <a:r>
              <a:rPr lang="en-US" altLang="th-TH" sz="2800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altLang="th-TH" sz="2800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ทราบทุก 3 เดือน</a:t>
            </a:r>
          </a:p>
          <a:p>
            <a:pPr algn="l"/>
            <a:r>
              <a:rPr lang="th-TH" altLang="th-TH" sz="2800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3. การจัดการการดื้อยาต้านจุลชีพ (</a:t>
            </a:r>
            <a:r>
              <a:rPr lang="en-US" altLang="th-TH" sz="2800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Antimicrobial Resistance)</a:t>
            </a:r>
          </a:p>
          <a:p>
            <a:pPr algn="l">
              <a:buFont typeface="Georgia" pitchFamily="18" charset="0"/>
              <a:buNone/>
            </a:pPr>
            <a:r>
              <a:rPr lang="en-US" altLang="th-TH" sz="2800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3.1 </a:t>
            </a:r>
            <a:r>
              <a:rPr lang="th-TH" altLang="th-TH" sz="2800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ใช้ยาต้านจุลชีพอย่างรับผิดชอบ คือใช้ยาต้านจุลชีพน้อยที่สุดเท่าที่จำเป็น</a:t>
            </a:r>
          </a:p>
          <a:p>
            <a:pPr algn="l">
              <a:buFont typeface="Georgia" pitchFamily="18" charset="0"/>
              <a:buNone/>
            </a:pPr>
            <a:r>
              <a:rPr lang="th-TH" altLang="th-TH" sz="2800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3.2 หยุดแพร่เชื้อดื้อยา โดยกระตุ้นการทำความสะอาดมือ ของบุคลากรและญาติ</a:t>
            </a:r>
          </a:p>
          <a:p>
            <a:pPr algn="l">
              <a:buFont typeface="Georgia" pitchFamily="18" charset="0"/>
              <a:buNone/>
            </a:pPr>
            <a:r>
              <a:rPr lang="th-TH" altLang="th-TH" sz="2800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3.3 มีมาตรการ </a:t>
            </a:r>
            <a:r>
              <a:rPr lang="en-US" altLang="th-TH" sz="2800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Lab Alert</a:t>
            </a:r>
            <a:endParaRPr lang="th-TH" altLang="th-TH" sz="2800" dirty="0" smtClean="0">
              <a:solidFill>
                <a:srgbClr val="000000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lvl="1" algn="l">
              <a:buFont typeface="Georgia" pitchFamily="18" charset="0"/>
              <a:buNone/>
            </a:pPr>
            <a:r>
              <a:rPr lang="th-TH" altLang="th-TH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/>
            </a:r>
            <a:br>
              <a:rPr lang="th-TH" altLang="th-TH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th-TH" altLang="th-TH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val="23435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106680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URI+AGE </a:t>
            </a:r>
            <a:r>
              <a:rPr lang="th-TH" b="1" dirty="0" smtClean="0">
                <a:solidFill>
                  <a:srgbClr val="0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ไม่บรรลุเป้าหมายแต่แนวโน้มลดลง</a:t>
            </a:r>
            <a:endParaRPr lang="th-TH" b="1" dirty="0">
              <a:solidFill>
                <a:srgbClr val="000000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graphicFrame>
        <p:nvGraphicFramePr>
          <p:cNvPr id="1026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563393"/>
              </p:ext>
            </p:extLst>
          </p:nvPr>
        </p:nvGraphicFramePr>
        <p:xfrm>
          <a:off x="344488" y="1646287"/>
          <a:ext cx="8620000" cy="4735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8327858" imgH="4426080" progId="Excel.Chart.8">
                  <p:embed/>
                </p:oleObj>
              </mc:Choice>
              <mc:Fallback>
                <p:oleObj r:id="rId3" imgW="8327858" imgH="442608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646287"/>
                        <a:ext cx="8620000" cy="4735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08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th-TH" altLang="th-TH" sz="4000" b="1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แผนดำเนินการตัวชี้วัดที่ไม่บรรลุเป้าหมาย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96971182"/>
              </p:ext>
            </p:extLst>
          </p:nvPr>
        </p:nvGraphicFramePr>
        <p:xfrm>
          <a:off x="179388" y="1268413"/>
          <a:ext cx="8964612" cy="48468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131"/>
                <a:gridCol w="728830"/>
                <a:gridCol w="1311895"/>
                <a:gridCol w="1384778"/>
                <a:gridCol w="1311895"/>
                <a:gridCol w="1203083"/>
              </a:tblGrid>
              <a:tr h="365805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เป้า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ปฏิบัติได้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en-US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เดือน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6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เดือน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เดือน</a:t>
                      </a:r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</a:tr>
              <a:tr h="54870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ประสิทธิผลการ</a:t>
                      </a:r>
                      <a:r>
                        <a:rPr lang="th-TH" sz="1800" b="1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ดําเนินงาน</a:t>
                      </a:r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</a:t>
                      </a:r>
                      <a:r>
                        <a:rPr lang="en-US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PTC </a:t>
                      </a:r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ในการ</a:t>
                      </a:r>
                      <a:r>
                        <a:rPr lang="th-TH" sz="1800" b="1" u="none" strike="noStrike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ชี้นํา</a:t>
                      </a:r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RDU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  <a:r>
                        <a:rPr lang="th-TH" sz="18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 gridSpan="3"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จัดทำแผนงาน</a:t>
                      </a:r>
                      <a:r>
                        <a:rPr lang="th-TH" sz="18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และเชื่อมโยงกับทีมที่เกี่ยวข้อง</a:t>
                      </a:r>
                      <a:endParaRPr lang="th-TH" sz="1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 hMerge="1">
                  <a:txBody>
                    <a:bodyPr/>
                    <a:lstStyle/>
                    <a:p>
                      <a:endParaRPr lang="th-TH" sz="2000" b="0" dirty="0"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58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ASU-URI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≤</a:t>
                      </a: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th-TH" sz="1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36.46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/>
                </a:tc>
                <a:tc rowSpan="6" gridSpan="2">
                  <a:txBody>
                    <a:bodyPr/>
                    <a:lstStyle/>
                    <a:p>
                      <a:pPr algn="ctr"/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ประชุมวิชาการ</a:t>
                      </a:r>
                      <a:endParaRPr lang="th-TH" sz="1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 rowSpan="6" hMerge="1">
                  <a:txBody>
                    <a:bodyPr/>
                    <a:lstStyle/>
                    <a:p>
                      <a:endParaRPr lang="th-TH" sz="2000" b="0" dirty="0"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ประเมินผล</a:t>
                      </a:r>
                      <a:endParaRPr lang="th-TH" sz="1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</a:tr>
              <a:tr h="3042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ASU-AGE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≤</a:t>
                      </a: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th-TH" sz="1800" b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23.34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 lang="th-TH" sz="2000" b="0" dirty="0"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 sz="2000" b="0" dirty="0"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ASU-clean wound</a:t>
                      </a:r>
                      <a:endParaRPr kumimoji="0" lang="th-TH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≤</a:t>
                      </a: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endParaRPr lang="th-TH" sz="1800" b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71.33</a:t>
                      </a: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 sz="2000" b="0" dirty="0"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82306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ร้อยละของผู้ป่วยความดันสูงทั่วไป ที่ใช้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RAS blockade (ACEI/ ARB/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Renin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inhibitor) 2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ชนิดร่วมกันในการรักษาภาวะความดันเลือดสูง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4870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</a:t>
                      </a:r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ป</a:t>
                      </a:r>
                      <a:r>
                        <a:rPr lang="th-TH" sz="1800" b="1" u="none" strike="noStrike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วย</a:t>
                      </a:r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สูงอายุ </a:t>
                      </a:r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(มา</a:t>
                      </a:r>
                      <a:r>
                        <a:rPr lang="th-TH" sz="1800" b="1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กกว</a:t>
                      </a:r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า 65 ป) </a:t>
                      </a:r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</a:t>
                      </a:r>
                      <a:r>
                        <a:rPr lang="th-TH" sz="1800" b="1" u="none" strike="noStrike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</a:t>
                      </a:r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ยากลุม </a:t>
                      </a:r>
                      <a:r>
                        <a:rPr lang="en-US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long-acting benzodiazepine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≤</a:t>
                      </a: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10.09</a:t>
                      </a:r>
                      <a:endParaRPr lang="th-TH" sz="1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th-TH" sz="1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 sz="2000" b="0" dirty="0"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82306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ร้อยละของผู้ป่วยที่ใช้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glibenclamide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ในผู้ป่วยที่มีอายุมากกว่า 65 ปีหรือมี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eGFR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น้อยกว่า 60 มล./นาที/1.73 ตารางเมตร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sng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&lt;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5</a:t>
                      </a:r>
                      <a:endParaRPr lang="th-TH" sz="1800" b="0" i="0" u="sng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endParaRPr lang="th-TH" sz="1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 gridSpan="2" vMerge="1">
                  <a:txBody>
                    <a:bodyPr/>
                    <a:lstStyle/>
                    <a:p>
                      <a:endParaRPr lang="th-TH" sz="1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4015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ร้อยละของรพ.สต.มีอัตราการใช้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ATB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URI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และ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AGE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≤ ร้อยละ 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20%,</a:t>
                      </a:r>
                      <a:r>
                        <a:rPr lang="en-US" sz="18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6%</a:t>
                      </a:r>
                      <a:endParaRPr lang="th-TH" sz="1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จัดทำแนวทาง</a:t>
                      </a:r>
                      <a:r>
                        <a:rPr lang="en-US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มาตรการกำกับการปฏิบัติให้ชัดเจน</a:t>
                      </a:r>
                      <a:endParaRPr lang="th-TH" sz="1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  <a:tc hMerge="1">
                  <a:txBody>
                    <a:bodyPr/>
                    <a:lstStyle/>
                    <a:p>
                      <a:endParaRPr lang="th-TH" sz="2000" b="0" dirty="0"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ประเมินผล</a:t>
                      </a:r>
                      <a:endParaRPr lang="th-TH" sz="1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5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148064" y="3140968"/>
            <a:ext cx="2646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PLAN  FIN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ผลการค้นหารูปภาพสำหรับ การเงิ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4" y="2451892"/>
            <a:ext cx="4081767" cy="3371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5990772" cy="9361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สี่เหลี่ยมผืนผ้า 11"/>
          <p:cNvSpPr/>
          <p:nvPr/>
        </p:nvSpPr>
        <p:spPr>
          <a:xfrm>
            <a:off x="2715908" y="1016732"/>
            <a:ext cx="31522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EucrosiaUPC" pitchFamily="18" charset="-34"/>
                <a:cs typeface="EucrosiaUPC" pitchFamily="18" charset="-34"/>
              </a:rPr>
              <a:t>ผลการดำเนินงาน </a:t>
            </a:r>
            <a:endParaRPr lang="th-TH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3" name="ลูกศรลง 12"/>
          <p:cNvSpPr/>
          <p:nvPr/>
        </p:nvSpPr>
        <p:spPr>
          <a:xfrm>
            <a:off x="4932040" y="2365804"/>
            <a:ext cx="2160240" cy="775164"/>
          </a:xfrm>
          <a:prstGeom prst="downArrow">
            <a:avLst/>
          </a:prstGeom>
          <a:solidFill>
            <a:srgbClr val="FF66CC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58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2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810390" y="44624"/>
            <a:ext cx="6001970" cy="928125"/>
          </a:xfrm>
          <a:prstGeom prst="rect">
            <a:avLst/>
          </a:prstGeom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2771800" y="116632"/>
            <a:ext cx="3528392" cy="577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สถานการณ์การเงิน ปี 2559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crosiaUPC" pitchFamily="18" charset="-34"/>
              <a:ea typeface="+mj-ea"/>
              <a:cs typeface="Eucros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764704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PLAN  FIN</a:t>
            </a:r>
            <a:endParaRPr lang="th-TH" sz="3200" b="1" u="sng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2" descr="ผลการค้นหารูปภาพสำหรับ การเงิ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" y="-27384"/>
            <a:ext cx="1176130" cy="971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ตัวยึดเนื้อหา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113587"/>
              </p:ext>
            </p:extLst>
          </p:nvPr>
        </p:nvGraphicFramePr>
        <p:xfrm>
          <a:off x="179508" y="1340768"/>
          <a:ext cx="8856988" cy="455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80"/>
                <a:gridCol w="1728192"/>
                <a:gridCol w="1584176"/>
                <a:gridCol w="1368152"/>
                <a:gridCol w="792088"/>
              </a:tblGrid>
              <a:tr h="103974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4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รายการรายได้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แผนประมาณการ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ผลงาน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ส่วนต่าง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ร้อยละ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0000"/>
                    </a:solidFill>
                  </a:tcPr>
                </a:tc>
              </a:tr>
              <a:tr h="10397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</a:t>
                      </a:r>
                      <a:r>
                        <a:rPr lang="th-TH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1. 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รายได้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UC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201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277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594.8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185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421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530.3</a:t>
                      </a:r>
                      <a:endParaRPr lang="en-US" sz="20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-15</a:t>
                      </a:r>
                      <a:r>
                        <a:rPr lang="th-TH" sz="1800" b="1" dirty="0" smtClean="0">
                          <a:solidFill>
                            <a:srgbClr val="FF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857</a:t>
                      </a:r>
                      <a:r>
                        <a:rPr lang="th-TH" sz="1800" b="1" dirty="0" smtClean="0">
                          <a:solidFill>
                            <a:srgbClr val="FF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064.4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-7.88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094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2.รายได้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จาก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EMS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100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000.0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160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920</a:t>
                      </a:r>
                      <a:endParaRPr lang="en-US" sz="20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60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920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60.9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9882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3.รายได้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ค่ารักษาเบิกต้นสังกัด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5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000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000.0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5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513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237.5</a:t>
                      </a:r>
                      <a:r>
                        <a:rPr lang="th-TH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 </a:t>
                      </a:r>
                      <a:endParaRPr lang="en-US" sz="20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513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237.5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10.26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836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4. รายได้ค่ารักษาเบิกจ่ายตรงกรมบัญชีกลาง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35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200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000.0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26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259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969.5</a:t>
                      </a:r>
                      <a:endParaRPr lang="en-US" sz="20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-8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940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030.4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-25.4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581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5.รายได้ประกันสังคม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10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600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000.0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11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379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945.5</a:t>
                      </a:r>
                      <a:endParaRPr lang="en-US" sz="20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779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945.5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7.36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72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6. รายได้แรงงานต่างด้าว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50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000.0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124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884.0</a:t>
                      </a:r>
                      <a:endParaRPr lang="en-US" sz="20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74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884.0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149.77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862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7.รายได้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ค่ารักษาและบริการอื่น ๆ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16,000,000.0</a:t>
                      </a:r>
                      <a:endParaRPr lang="en-US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20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970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061.4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4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970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061.4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31.06</a:t>
                      </a:r>
                      <a:endParaRPr lang="en-US" sz="2000" b="1" dirty="0" smtClean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566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8. รายได้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งบประมาณส่วนบุคลากร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72,500,000.0</a:t>
                      </a:r>
                      <a:endParaRPr lang="en-US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80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300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639.5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7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800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639.5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10.76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052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9.รายได้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อื่น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17,300,000.0</a:t>
                      </a:r>
                      <a:endParaRPr lang="en-US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28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046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883.3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10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746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883.3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62.12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945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10.รายได้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งบลงทุน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10,813,928.3</a:t>
                      </a:r>
                      <a:endParaRPr lang="en-US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46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851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595.6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36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037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667.2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333.25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94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รวมรายได้</a:t>
                      </a:r>
                      <a:endParaRPr lang="th-TH" sz="2400" b="0" i="0" u="none" strike="noStrike" dirty="0">
                        <a:solidFill>
                          <a:schemeClr val="bg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368,841,523.1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405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028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666.8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36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187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143.6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95317" y="694437"/>
            <a:ext cx="109677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crosiaUPC" pitchFamily="18" charset="-34"/>
                <a:cs typeface="EucrosiaUPC" pitchFamily="18" charset="-34"/>
              </a:rPr>
              <a:t>รายรับ</a:t>
            </a:r>
            <a:endParaRPr lang="th-TH" sz="3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86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2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832985" y="0"/>
            <a:ext cx="6001970" cy="928125"/>
          </a:xfrm>
          <a:prstGeom prst="rect">
            <a:avLst/>
          </a:prstGeom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2771800" y="116632"/>
            <a:ext cx="3528392" cy="577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สถานการณ์การเงิน ปี 2559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crosiaUPC" pitchFamily="18" charset="-34"/>
              <a:ea typeface="+mj-ea"/>
              <a:cs typeface="Eucros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764704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PLAN  FIN</a:t>
            </a:r>
            <a:endParaRPr lang="th-TH" sz="3200" b="1" u="sng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2" descr="ผลการค้นหารูปภาพสำหรับ การเงิ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" y="-27384"/>
            <a:ext cx="1176130" cy="971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ตัวยึดเนื้อหา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329510"/>
              </p:ext>
            </p:extLst>
          </p:nvPr>
        </p:nvGraphicFramePr>
        <p:xfrm>
          <a:off x="179508" y="1340768"/>
          <a:ext cx="8856988" cy="5289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80"/>
                <a:gridCol w="1728192"/>
                <a:gridCol w="1584176"/>
                <a:gridCol w="1368152"/>
                <a:gridCol w="792088"/>
              </a:tblGrid>
              <a:tr h="103974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4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รายการรายจ่าย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แผนประมาณการ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ผลงาน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ส่วนต่าง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ร้อยละ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</a:tr>
              <a:tr h="10397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</a:t>
                      </a:r>
                      <a:r>
                        <a:rPr lang="th-TH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1. 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ต้นทุนยา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56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370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000.0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49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,067,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651</a:t>
                      </a:r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.6</a:t>
                      </a:r>
                      <a:endParaRPr lang="en-US" sz="20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r>
                        <a:rPr lang="th-TH" sz="18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7</a:t>
                      </a:r>
                      <a:r>
                        <a:rPr lang="th-TH" sz="18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18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302</a:t>
                      </a:r>
                      <a:r>
                        <a:rPr lang="th-TH" sz="18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18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348</a:t>
                      </a:r>
                      <a:r>
                        <a:rPr lang="en-US" sz="18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.3</a:t>
                      </a:r>
                      <a:endParaRPr lang="en-US" sz="18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-12.95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094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2. ต้นทุนเวชภัณฑ์มิใช่ยาและวัสดุการแพทย์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32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112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800.0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31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613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940.1</a:t>
                      </a:r>
                      <a:endParaRPr lang="en-US" sz="20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-498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859.8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-1.55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882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3. ต้นทุนวัสดุวิทยาศาสตร์การแพทย์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16,293,850.0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17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678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942.2</a:t>
                      </a:r>
                      <a:endParaRPr lang="en-US" sz="20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385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092.2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8.5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2836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4. เงินเดือนและค่าจ้างประจำ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72,500,000.0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81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005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134.8</a:t>
                      </a:r>
                      <a:endParaRPr lang="en-US" sz="20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8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505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134.8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11.73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581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5. ค่าจ้างชั่วคราว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38,024,400.0</a:t>
                      </a:r>
                      <a:endParaRPr lang="en-US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37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198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307.8</a:t>
                      </a:r>
                      <a:endParaRPr lang="en-US" sz="20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-826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092.1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-2.17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72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6. ค่าตอบแทน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57,580,060.0</a:t>
                      </a:r>
                      <a:endParaRPr lang="en-US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55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301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936.7</a:t>
                      </a:r>
                      <a:endParaRPr lang="en-US" sz="20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-2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278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123.2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-3.96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862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7.ค่าใช้จ่ายบุคลากรอื่น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5,186,350.0</a:t>
                      </a:r>
                      <a:endParaRPr lang="en-US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5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860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603.1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674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253.1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13.0</a:t>
                      </a:r>
                      <a:endParaRPr lang="en-US" sz="2000" b="1" dirty="0" smtClean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7566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8. ค่าใช้สอย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29,730,500.0</a:t>
                      </a:r>
                      <a:endParaRPr lang="en-US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27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694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750.7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-2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035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749.2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-6.85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052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9. ค่าสาธารณูปโภค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13,155,000.0</a:t>
                      </a:r>
                      <a:endParaRPr lang="en-US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11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245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876.7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-1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909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123.2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-14.51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45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10. วัสดุใช้ไป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17,000,000.0</a:t>
                      </a:r>
                      <a:endParaRPr lang="en-US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18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578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668.2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578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668.2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9.29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45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11. ค่าเสื่อมราคา/ค่าตัดจำหน่าย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16,813,928.3</a:t>
                      </a:r>
                      <a:endParaRPr lang="en-US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29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364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903.0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12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550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974.7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74.65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45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12. ค่าใช้จ่ายอื่น ๆ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13,590,000.0</a:t>
                      </a:r>
                      <a:endParaRPr lang="en-US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25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850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3333FF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268.5</a:t>
                      </a:r>
                      <a:endParaRPr lang="en-US" sz="2000" b="1" dirty="0">
                        <a:solidFill>
                          <a:srgbClr val="3333FF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12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260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268.5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90.22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4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รวมรายจ่าย</a:t>
                      </a:r>
                      <a:endParaRPr lang="th-TH" sz="2400" b="0" i="0" u="none" strike="noStrike" dirty="0">
                        <a:solidFill>
                          <a:srgbClr val="FFFF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368,356,888.3</a:t>
                      </a:r>
                      <a:endParaRPr lang="en-US" sz="2000" b="1" dirty="0" smtClean="0">
                        <a:solidFill>
                          <a:srgbClr val="FFFF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FF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390</a:t>
                      </a:r>
                      <a:r>
                        <a:rPr lang="th-TH" sz="20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FFFF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460</a:t>
                      </a:r>
                      <a:r>
                        <a:rPr lang="th-TH" sz="20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FFFF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984.0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FF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22</a:t>
                      </a:r>
                      <a:r>
                        <a:rPr lang="th-TH" sz="20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FFFF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104</a:t>
                      </a:r>
                      <a:r>
                        <a:rPr lang="th-TH" sz="20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th-TH" sz="2000" b="1" dirty="0" smtClean="0">
                          <a:solidFill>
                            <a:srgbClr val="FFFF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095.6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95317" y="694437"/>
            <a:ext cx="125066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crosiaUPC" pitchFamily="18" charset="-34"/>
                <a:cs typeface="EucrosiaUPC" pitchFamily="18" charset="-34"/>
              </a:rPr>
              <a:t>รายจ่าย</a:t>
            </a:r>
            <a:endParaRPr lang="th-TH" sz="3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34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2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810390" y="44624"/>
            <a:ext cx="6001970" cy="928125"/>
          </a:xfrm>
          <a:prstGeom prst="rect">
            <a:avLst/>
          </a:prstGeom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2771800" y="116632"/>
            <a:ext cx="3528392" cy="577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สถานการณ์การเงิน ปี 2559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crosiaUPC" pitchFamily="18" charset="-34"/>
              <a:ea typeface="+mj-ea"/>
              <a:cs typeface="Eucros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764704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PLAN  FIN</a:t>
            </a:r>
            <a:endParaRPr lang="th-TH" sz="3200" b="1" u="sng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2" descr="ผลการค้นหารูปภาพสำหรับ การเงิ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" y="-27384"/>
            <a:ext cx="1176130" cy="971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ตัวยึดเนื้อหา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151617"/>
              </p:ext>
            </p:extLst>
          </p:nvPr>
        </p:nvGraphicFramePr>
        <p:xfrm>
          <a:off x="179510" y="1628800"/>
          <a:ext cx="8712972" cy="3863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4742"/>
                <a:gridCol w="3088230"/>
              </a:tblGrid>
              <a:tr h="103974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32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รายการ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จำนวน (บาท)</a:t>
                      </a:r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</a:tr>
              <a:tr h="1039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</a:t>
                      </a:r>
                      <a:r>
                        <a:rPr lang="th-TH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1. รวม</a:t>
                      </a:r>
                      <a:r>
                        <a:rPr lang="th-TH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รายได้ </a:t>
                      </a:r>
                      <a:r>
                        <a:rPr lang="th-TH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ปี </a:t>
                      </a:r>
                      <a:r>
                        <a:rPr lang="en-US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2559</a:t>
                      </a:r>
                      <a:endParaRPr lang="en-US" sz="3200" b="0" i="0" u="none" strike="noStrike" dirty="0" smtClean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405</a:t>
                      </a:r>
                      <a:r>
                        <a:rPr lang="th-TH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028</a:t>
                      </a:r>
                      <a:r>
                        <a:rPr lang="th-TH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666.84</a:t>
                      </a:r>
                      <a:endParaRPr 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0944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2. รวมรายจ่าย</a:t>
                      </a:r>
                      <a:r>
                        <a:rPr lang="th-TH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ปี </a:t>
                      </a:r>
                      <a:r>
                        <a:rPr lang="en-US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2559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390</a:t>
                      </a:r>
                      <a:r>
                        <a:rPr lang="th-TH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460</a:t>
                      </a:r>
                      <a:r>
                        <a:rPr lang="th-TH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984.01</a:t>
                      </a:r>
                      <a:endParaRPr 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882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    ทุนสำรองสุทธิ (</a:t>
                      </a:r>
                      <a:r>
                        <a:rPr lang="en-US" sz="32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NWC</a:t>
                      </a:r>
                      <a:r>
                        <a:rPr lang="th-TH" sz="32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) ณ </a:t>
                      </a:r>
                      <a:r>
                        <a:rPr lang="en-US" sz="32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30 </a:t>
                      </a:r>
                      <a:r>
                        <a:rPr lang="th-TH" sz="32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ก.ย.</a:t>
                      </a:r>
                      <a:r>
                        <a:rPr lang="en-US" sz="32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59</a:t>
                      </a:r>
                      <a:endParaRPr lang="th-TH" sz="3200" b="0" i="0" u="none" strike="noStrike" dirty="0">
                        <a:solidFill>
                          <a:srgbClr val="FFFF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14</a:t>
                      </a:r>
                      <a:r>
                        <a:rPr lang="th-TH" sz="32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567</a:t>
                      </a:r>
                      <a:r>
                        <a:rPr lang="th-TH" sz="32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682</a:t>
                      </a:r>
                      <a:r>
                        <a:rPr lang="th-TH" sz="32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.</a:t>
                      </a:r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84</a:t>
                      </a:r>
                      <a:endParaRPr lang="en-US" sz="3200" b="1" dirty="0">
                        <a:solidFill>
                          <a:srgbClr val="FFFF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2836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3. </a:t>
                      </a:r>
                      <a:r>
                        <a:rPr lang="th-TH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เงินบำรุงคงเหลือ</a:t>
                      </a:r>
                      <a:r>
                        <a:rPr lang="th-TH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ณ </a:t>
                      </a:r>
                      <a:r>
                        <a:rPr lang="en-US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30 </a:t>
                      </a:r>
                      <a:r>
                        <a:rPr lang="th-TH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ก.ย.</a:t>
                      </a:r>
                      <a:r>
                        <a:rPr lang="en-US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59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7</a:t>
                      </a:r>
                      <a:r>
                        <a:rPr lang="th-TH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944</a:t>
                      </a:r>
                      <a:r>
                        <a:rPr lang="th-TH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,0</a:t>
                      </a:r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83</a:t>
                      </a:r>
                      <a:r>
                        <a:rPr lang="th-TH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.</a:t>
                      </a:r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2</a:t>
                      </a:r>
                      <a:r>
                        <a:rPr lang="th-TH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0</a:t>
                      </a:r>
                      <a:endParaRPr 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5818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4.</a:t>
                      </a:r>
                      <a:r>
                        <a:rPr lang="en-US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</a:t>
                      </a:r>
                      <a:r>
                        <a:rPr lang="th-TH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หนี้สินและภาระผูกพัน</a:t>
                      </a:r>
                      <a:r>
                        <a:rPr lang="th-TH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ณ </a:t>
                      </a:r>
                      <a:r>
                        <a:rPr lang="en-US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30 </a:t>
                      </a:r>
                      <a:r>
                        <a:rPr lang="th-TH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ก.ย.</a:t>
                      </a:r>
                      <a:r>
                        <a:rPr lang="en-US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59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-52</a:t>
                      </a:r>
                      <a:r>
                        <a:rPr lang="th-TH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899</a:t>
                      </a:r>
                      <a:r>
                        <a:rPr lang="th-TH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949</a:t>
                      </a:r>
                      <a:r>
                        <a:rPr lang="th-TH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.</a:t>
                      </a:r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21</a:t>
                      </a: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4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เงินบำรุงคงเหลือ</a:t>
                      </a:r>
                      <a:r>
                        <a:rPr lang="th-TH" sz="32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(หัก</a:t>
                      </a:r>
                      <a:r>
                        <a:rPr lang="th-TH" sz="32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ภาระผูกพัน</a:t>
                      </a:r>
                      <a:r>
                        <a:rPr lang="th-TH" sz="32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)</a:t>
                      </a:r>
                      <a:endParaRPr lang="th-TH" sz="3200" b="0" i="0" u="none" strike="noStrike" dirty="0">
                        <a:solidFill>
                          <a:srgbClr val="FFFF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-44</a:t>
                      </a:r>
                      <a:r>
                        <a:rPr lang="th-TH" sz="32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905</a:t>
                      </a:r>
                      <a:r>
                        <a:rPr lang="th-TH" sz="32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866</a:t>
                      </a:r>
                      <a:r>
                        <a:rPr lang="th-TH" sz="32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.</a:t>
                      </a:r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01</a:t>
                      </a: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75857" y="694437"/>
            <a:ext cx="34452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crosiaUPC" pitchFamily="18" charset="-34"/>
                <a:cs typeface="EucrosiaUPC" pitchFamily="18" charset="-34"/>
              </a:rPr>
              <a:t>สรุปรายรับ</a:t>
            </a:r>
            <a:r>
              <a:rPr lang="en-US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crosiaUPC" pitchFamily="18" charset="-34"/>
                <a:cs typeface="EucrosiaUPC" pitchFamily="18" charset="-34"/>
              </a:rPr>
              <a:t>-</a:t>
            </a:r>
            <a:r>
              <a:rPr lang="th-TH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crosiaUPC" pitchFamily="18" charset="-34"/>
                <a:cs typeface="EucrosiaUPC" pitchFamily="18" charset="-34"/>
              </a:rPr>
              <a:t>รายจ่าย</a:t>
            </a:r>
            <a:endParaRPr lang="th-TH" sz="3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64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2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810390" y="44624"/>
            <a:ext cx="6001970" cy="928125"/>
          </a:xfrm>
          <a:prstGeom prst="rect">
            <a:avLst/>
          </a:prstGeom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2771800" y="116632"/>
            <a:ext cx="3528392" cy="577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แผนการเงิน ปี 25</a:t>
            </a:r>
            <a:r>
              <a:rPr lang="en-US" sz="40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60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crosiaUPC" pitchFamily="18" charset="-34"/>
              <a:ea typeface="+mj-ea"/>
              <a:cs typeface="Eucros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764704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PLAN  FIN</a:t>
            </a:r>
            <a:endParaRPr lang="th-TH" sz="3200" b="1" u="sng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2" descr="ผลการค้นหารูปภาพสำหรับ การเงิ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" y="-27384"/>
            <a:ext cx="1176130" cy="971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ตัวยึดเนื้อหา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5043"/>
              </p:ext>
            </p:extLst>
          </p:nvPr>
        </p:nvGraphicFramePr>
        <p:xfrm>
          <a:off x="179510" y="1628800"/>
          <a:ext cx="8784978" cy="232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/>
                <a:gridCol w="2016224"/>
                <a:gridCol w="2160240"/>
                <a:gridCol w="1656184"/>
              </a:tblGrid>
              <a:tr h="103974">
                <a:tc rowSpan="2">
                  <a:txBody>
                    <a:bodyPr/>
                    <a:lstStyle/>
                    <a:p>
                      <a:pPr algn="ctr" fontAlgn="b"/>
                      <a:r>
                        <a:rPr kumimoji="0" lang="th-TH" sz="32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รายการ</a:t>
                      </a:r>
                      <a:endParaRPr lang="en-US" sz="3200" b="0" i="0" u="none" strike="noStrike" dirty="0">
                        <a:solidFill>
                          <a:srgbClr val="FFFF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แผนงบประมาณ  (บาท)</a:t>
                      </a:r>
                      <a:endParaRPr lang="en-US" sz="3200" b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เพิ่มรายได้ลดค่าใช้จ่าย (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%</a:t>
                      </a:r>
                      <a:r>
                        <a:rPr lang="th-TH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)</a:t>
                      </a:r>
                      <a:endParaRPr lang="en-US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</a:tr>
              <a:tr h="103974">
                <a:tc vMerge="1"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แผน </a:t>
                      </a:r>
                      <a:r>
                        <a:rPr lang="th-TH" sz="3200" b="0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กปภ</a:t>
                      </a:r>
                      <a:r>
                        <a:rPr lang="th-TH" sz="32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.</a:t>
                      </a:r>
                      <a:endParaRPr lang="en-US" sz="3200" b="0" i="0" u="none" strike="noStrike" dirty="0">
                        <a:solidFill>
                          <a:srgbClr val="FFFF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แผน รพ.</a:t>
                      </a:r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</a:tr>
              <a:tr h="1039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1. แผน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รายได้ 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</a:t>
                      </a:r>
                      <a:endParaRPr lang="en-US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360</a:t>
                      </a: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755</a:t>
                      </a: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679.11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359</a:t>
                      </a: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761</a:t>
                      </a: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255.90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0944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    2. แผนรายจ่าย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373</a:t>
                      </a: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651</a:t>
                      </a: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948.66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372</a:t>
                      </a: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422</a:t>
                      </a:r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055.00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882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0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ส่วนต่างรายได้หักค่าใช้จ่าย </a:t>
                      </a:r>
                      <a:endParaRPr lang="th-TH" sz="2800" b="0" i="0" u="none" strike="noStrike" dirty="0">
                        <a:solidFill>
                          <a:srgbClr val="FFFF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-12</a:t>
                      </a:r>
                      <a:r>
                        <a:rPr lang="th-TH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896</a:t>
                      </a:r>
                      <a:r>
                        <a:rPr lang="th-TH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269.55</a:t>
                      </a:r>
                      <a:endParaRPr lang="th-TH" sz="2800" b="0" i="0" u="none" strike="noStrike" dirty="0">
                        <a:solidFill>
                          <a:srgbClr val="FFFF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-12</a:t>
                      </a:r>
                      <a:r>
                        <a:rPr lang="th-TH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660</a:t>
                      </a:r>
                      <a:r>
                        <a:rPr lang="th-TH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,</a:t>
                      </a:r>
                      <a:r>
                        <a:rPr lang="en-US" sz="28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800.00</a:t>
                      </a:r>
                      <a:endParaRPr lang="th-TH" sz="2800" b="0" i="0" u="none" strike="noStrike" dirty="0">
                        <a:solidFill>
                          <a:srgbClr val="FFFF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-0.02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19672" y="83845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EucrosiaUPC" pitchFamily="18" charset="-34"/>
              </a:rPr>
              <a:t>1.</a:t>
            </a:r>
            <a:r>
              <a:rPr lang="th-TH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EucrosiaUPC" pitchFamily="18" charset="-34"/>
              </a:rPr>
              <a:t>แผนประมาณการรายได้ และควบคุมค่าใช่จ่าย</a:t>
            </a:r>
            <a:endParaRPr lang="th-TH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184960"/>
              </p:ext>
            </p:extLst>
          </p:nvPr>
        </p:nvGraphicFramePr>
        <p:xfrm>
          <a:off x="251520" y="4433664"/>
          <a:ext cx="8712968" cy="1371600"/>
        </p:xfrm>
        <a:graphic>
          <a:graphicData uri="http://schemas.openxmlformats.org/drawingml/2006/table">
            <a:tbl>
              <a:tblPr firstRow="1" bandRow="1"/>
              <a:tblGrid>
                <a:gridCol w="5184576"/>
                <a:gridCol w="1008112"/>
                <a:gridCol w="2520280"/>
              </a:tblGrid>
              <a:tr h="24063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ข้อมูลคาดการณ์เพิ่มเติมเพื่อประกอบการจัดทำแผน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ประมาณการปี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2560</a:t>
                      </a:r>
                      <a:endParaRPr lang="th-TH" sz="2400" dirty="0">
                        <a:solidFill>
                          <a:schemeClr val="tx1"/>
                        </a:solidFill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3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EBITDA-</a:t>
                      </a:r>
                      <a:r>
                        <a:rPr lang="th-TH" sz="2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รายได้หักค่าใช้จ่าย (ไม่รวมค่าเสื่อม)</a:t>
                      </a:r>
                      <a:r>
                        <a:rPr lang="en-US" sz="2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endParaRPr lang="th-TH" sz="2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th-TH" sz="2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4,366200.00</a:t>
                      </a:r>
                      <a:endParaRPr lang="th-TH" sz="2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3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th-TH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งบลงทุน(เงินบำรุง)</a:t>
                      </a:r>
                      <a:r>
                        <a:rPr lang="th-TH" sz="2400" b="1" baseline="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เปรียบเทียบกับ </a:t>
                      </a:r>
                      <a:r>
                        <a:rPr lang="en-US" sz="2400" b="1" baseline="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EBITDA&gt;20%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th-TH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ไม่เกิน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2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873,240.00</a:t>
                      </a:r>
                      <a:endParaRPr lang="th-TH" sz="2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2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810390" y="44624"/>
            <a:ext cx="6001970" cy="928125"/>
          </a:xfrm>
          <a:prstGeom prst="rect">
            <a:avLst/>
          </a:prstGeom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2771800" y="116632"/>
            <a:ext cx="3528392" cy="577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แผนการเงิน ปี 25</a:t>
            </a:r>
            <a:r>
              <a:rPr lang="en-US" sz="40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60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crosiaUPC" pitchFamily="18" charset="-34"/>
              <a:ea typeface="+mj-ea"/>
              <a:cs typeface="Eucros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764704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PLAN  FIN</a:t>
            </a:r>
            <a:endParaRPr lang="th-TH" sz="3200" b="1" u="sng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2" descr="ผลการค้นหารูปภาพสำหรับ การเงิ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" y="-27384"/>
            <a:ext cx="1176130" cy="971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94730"/>
              </p:ext>
            </p:extLst>
          </p:nvPr>
        </p:nvGraphicFramePr>
        <p:xfrm>
          <a:off x="107504" y="1377167"/>
          <a:ext cx="3312368" cy="189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22413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2.แผนจัดซื้อยา วัสดุการแพทย์ วัสดุวิทยาศาสตร์ (รวมสนับสนุน</a:t>
                      </a:r>
                      <a:r>
                        <a:rPr lang="th-TH" sz="1400" baseline="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รพ.สต.)</a:t>
                      </a:r>
                      <a:endParaRPr lang="th-TH" sz="1400" dirty="0" smtClean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แผนจัดซื้อปี 2560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309537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ยา  </a:t>
                      </a:r>
                      <a:endParaRPr lang="th-TH" sz="16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40,000,000.00</a:t>
                      </a:r>
                      <a:endParaRPr lang="th-TH" sz="16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262289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เวชภัณฑ์มิใช่ยาและวัสดุการแพทย์ </a:t>
                      </a:r>
                      <a:endParaRPr lang="th-TH" sz="16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32,294,600.00</a:t>
                      </a:r>
                      <a:endParaRPr lang="th-TH" sz="16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287049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วัสดุวิทยาศาสตร์การแพทย์</a:t>
                      </a:r>
                      <a:r>
                        <a:rPr lang="th-TH" sz="1600" baseline="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 </a:t>
                      </a:r>
                      <a:endParaRPr lang="th-TH" sz="16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16,323,900.00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FFFF00"/>
                          </a:solidFill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รวม</a:t>
                      </a:r>
                      <a:endParaRPr lang="th-TH" sz="1400" b="1" dirty="0">
                        <a:solidFill>
                          <a:srgbClr val="FFFF00"/>
                        </a:solidFill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88,618,500.00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75469"/>
              </p:ext>
            </p:extLst>
          </p:nvPr>
        </p:nvGraphicFramePr>
        <p:xfrm>
          <a:off x="3491880" y="819080"/>
          <a:ext cx="2736304" cy="36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422"/>
                <a:gridCol w="1250882"/>
              </a:tblGrid>
              <a:tr h="33724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3.แผนจัดซื้อวัสดุอื่น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แผนจัดซื้อปี 2560</a:t>
                      </a:r>
                    </a:p>
                  </a:txBody>
                  <a:tcPr/>
                </a:tc>
              </a:tr>
              <a:tr h="250898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วัสดุสำนักงาน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2,216,200.00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250898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วัสดุยานพาหนะ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25,000.0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250898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วัสดุเชื้อเพลิง</a:t>
                      </a:r>
                      <a:r>
                        <a:rPr lang="en-US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/</a:t>
                      </a:r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หล่อลื่น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</a:t>
                      </a:r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,</a:t>
                      </a:r>
                      <a:r>
                        <a:rPr lang="en-US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300,000.00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250898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วัสดุไฟฟ้าและวิทยุ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1,200,000.00</a:t>
                      </a:r>
                    </a:p>
                  </a:txBody>
                  <a:tcPr/>
                </a:tc>
              </a:tr>
              <a:tr h="250898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วัสดุโฆษณาและเผยแพร่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300,000.00</a:t>
                      </a:r>
                    </a:p>
                  </a:txBody>
                  <a:tcPr/>
                </a:tc>
              </a:tr>
              <a:tr h="250898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วัสดุคอมพิวเตอร์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550,000.00</a:t>
                      </a:r>
                    </a:p>
                  </a:txBody>
                  <a:tcPr/>
                </a:tc>
              </a:tr>
              <a:tr h="250898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วัสดุงานบ้านงานครัว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1,727,000.00</a:t>
                      </a:r>
                    </a:p>
                  </a:txBody>
                  <a:tcPr/>
                </a:tc>
              </a:tr>
              <a:tr h="250898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วัสดุบริโภค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5,200,000.00</a:t>
                      </a:r>
                    </a:p>
                  </a:txBody>
                  <a:tcPr/>
                </a:tc>
              </a:tr>
              <a:tr h="250898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วัสดุก่อสร้าง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1,110,225.00</a:t>
                      </a:r>
                    </a:p>
                  </a:txBody>
                  <a:tcPr/>
                </a:tc>
              </a:tr>
              <a:tr h="247241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วัสดุอื่น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60,000.00</a:t>
                      </a:r>
                    </a:p>
                  </a:txBody>
                  <a:tcPr/>
                </a:tc>
              </a:tr>
              <a:tr h="250898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FFFF00"/>
                          </a:solidFill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รวม</a:t>
                      </a:r>
                      <a:endParaRPr lang="th-TH" sz="1400" b="1" dirty="0">
                        <a:solidFill>
                          <a:srgbClr val="FFFF00"/>
                        </a:solidFill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13,688,425.00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177975"/>
              </p:ext>
            </p:extLst>
          </p:nvPr>
        </p:nvGraphicFramePr>
        <p:xfrm>
          <a:off x="6300192" y="908720"/>
          <a:ext cx="2592288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080120"/>
              </a:tblGrid>
              <a:tr h="334719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4.แผนบริหารจัดการเจ้าหนี้</a:t>
                      </a:r>
                      <a:endParaRPr lang="th-TH" sz="16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แผนจัดซื้อปี 2560</a:t>
                      </a:r>
                    </a:p>
                  </a:txBody>
                  <a:tcPr/>
                </a:tc>
              </a:tr>
              <a:tr h="271494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เจ้าหนี้ยา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10,650,000.00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271494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เจ้าหนี้</a:t>
                      </a:r>
                      <a:r>
                        <a:rPr lang="en-US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r>
                        <a:rPr lang="th-TH" sz="1400" dirty="0" err="1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วชภ</a:t>
                      </a:r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.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8,800,000.00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271494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เจ้าหนี้</a:t>
                      </a:r>
                      <a:r>
                        <a:rPr lang="th-TH" sz="1400" baseline="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</a:t>
                      </a:r>
                      <a:r>
                        <a:rPr lang="en-US" sz="1400" baseline="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Lab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7,324,000.00</a:t>
                      </a:r>
                      <a:endParaRPr lang="th-TH" sz="1400" kern="1200" dirty="0">
                        <a:solidFill>
                          <a:schemeClr val="dk1"/>
                        </a:solidFill>
                        <a:latin typeface="EucrosiaUPC" panose="02020603050405020304" pitchFamily="18" charset="-34"/>
                        <a:ea typeface="+mn-ea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271494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เจ้าหนี้ตามจ่าย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1,000,000.00</a:t>
                      </a:r>
                      <a:endParaRPr lang="th-TH" sz="1400" kern="1200" dirty="0">
                        <a:solidFill>
                          <a:schemeClr val="dk1"/>
                        </a:solidFill>
                        <a:latin typeface="EucrosiaUPC" panose="02020603050405020304" pitchFamily="18" charset="-34"/>
                        <a:ea typeface="+mn-ea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271494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เจ้าหนี้ค่าแรงค้างจ่าย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9,620,000.00</a:t>
                      </a:r>
                    </a:p>
                  </a:txBody>
                  <a:tcPr/>
                </a:tc>
              </a:tr>
              <a:tr h="334719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เจ้าหนี้ค่าครุภัณฑ์ สิ่งก่อสร้าง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4,414,000.00</a:t>
                      </a:r>
                    </a:p>
                  </a:txBody>
                  <a:tcPr/>
                </a:tc>
              </a:tr>
              <a:tr h="271494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เจ้าหนี้วัสดุอื่น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3,565,000.00</a:t>
                      </a:r>
                    </a:p>
                  </a:txBody>
                  <a:tcPr/>
                </a:tc>
              </a:tr>
              <a:tr h="271494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เจ้าหนี้อื่นๆ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16,455,000.00</a:t>
                      </a:r>
                    </a:p>
                  </a:txBody>
                  <a:tcPr/>
                </a:tc>
              </a:tr>
              <a:tr h="271494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FFFF00"/>
                          </a:solidFill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รวม</a:t>
                      </a:r>
                      <a:endParaRPr lang="th-TH" sz="1400" b="1" dirty="0">
                        <a:solidFill>
                          <a:srgbClr val="FFFF00"/>
                        </a:solidFill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61,826,000.00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949015"/>
              </p:ext>
            </p:extLst>
          </p:nvPr>
        </p:nvGraphicFramePr>
        <p:xfrm>
          <a:off x="107504" y="3311232"/>
          <a:ext cx="3240360" cy="277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44016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5.แผนบริหารจัดการลูกหนี้</a:t>
                      </a:r>
                      <a:endParaRPr lang="th-TH" sz="16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แผนจัดซื้อปี 2560</a:t>
                      </a:r>
                    </a:p>
                  </a:txBody>
                  <a:tcPr/>
                </a:tc>
              </a:tr>
              <a:tr h="309528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ลูกหนี้ </a:t>
                      </a:r>
                      <a:r>
                        <a:rPr lang="en-US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UC</a:t>
                      </a:r>
                      <a:endParaRPr lang="th-TH" sz="16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28,388,760.00</a:t>
                      </a:r>
                      <a:endParaRPr lang="th-TH" sz="16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309528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ลูกหนี้ประกันสังคม</a:t>
                      </a:r>
                      <a:endParaRPr lang="th-TH" sz="16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4,054,450.00</a:t>
                      </a:r>
                      <a:endParaRPr lang="th-TH" sz="16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309528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ลูกหนี้</a:t>
                      </a:r>
                      <a:r>
                        <a:rPr lang="th-TH" sz="1600" baseline="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กรมบัญชีกลาง</a:t>
                      </a:r>
                      <a:endParaRPr lang="th-TH" sz="16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8,278,500.00</a:t>
                      </a:r>
                      <a:endParaRPr lang="th-TH" sz="1600" kern="1200" dirty="0">
                        <a:solidFill>
                          <a:schemeClr val="dk1"/>
                        </a:solidFill>
                        <a:latin typeface="EucrosiaUPC" panose="02020603050405020304" pitchFamily="18" charset="-34"/>
                        <a:ea typeface="+mn-ea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309528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ลูกหนี้ แรงงานต่างด้าว</a:t>
                      </a:r>
                      <a:endParaRPr lang="th-TH" sz="16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20,000.00</a:t>
                      </a:r>
                      <a:endParaRPr lang="th-TH" sz="1600" kern="1200" dirty="0">
                        <a:solidFill>
                          <a:schemeClr val="dk1"/>
                        </a:solidFill>
                        <a:latin typeface="EucrosiaUPC" panose="02020603050405020304" pitchFamily="18" charset="-34"/>
                        <a:ea typeface="+mn-ea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309528">
                <a:tc>
                  <a:txBody>
                    <a:bodyPr/>
                    <a:lstStyle/>
                    <a:p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ลูกหนี้ </a:t>
                      </a:r>
                      <a:r>
                        <a:rPr lang="th-TH" sz="1600" kern="1200" dirty="0" err="1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อปท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.</a:t>
                      </a:r>
                      <a:endParaRPr lang="th-TH" sz="1600" kern="1200" dirty="0">
                        <a:solidFill>
                          <a:schemeClr val="dk1"/>
                        </a:solidFill>
                        <a:latin typeface="EucrosiaUPC" panose="02020603050405020304" pitchFamily="18" charset="-34"/>
                        <a:ea typeface="+mn-ea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538,000.00</a:t>
                      </a:r>
                    </a:p>
                  </a:txBody>
                  <a:tcPr/>
                </a:tc>
              </a:tr>
              <a:tr h="309528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ลูกหนี้อื่นๆ</a:t>
                      </a:r>
                      <a:endParaRPr lang="th-TH" sz="16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3</a:t>
                      </a: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EucrosiaUPC" panose="02020603050405020304" pitchFamily="18" charset="-34"/>
                          <a:ea typeface="+mn-ea"/>
                          <a:cs typeface="EucrosiaUPC" panose="02020603050405020304" pitchFamily="18" charset="-34"/>
                        </a:rPr>
                        <a:t>665,000.00</a:t>
                      </a:r>
                    </a:p>
                  </a:txBody>
                  <a:tcPr/>
                </a:tc>
              </a:tr>
              <a:tr h="309528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รวม</a:t>
                      </a:r>
                      <a:endParaRPr lang="th-TH" sz="16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44,944,710.00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168951"/>
              </p:ext>
            </p:extLst>
          </p:nvPr>
        </p:nvGraphicFramePr>
        <p:xfrm>
          <a:off x="3443222" y="4581128"/>
          <a:ext cx="3000985" cy="175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42"/>
                <a:gridCol w="1296143"/>
              </a:tblGrid>
              <a:tr h="381505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6.แผนการลงทุนเพิ่ม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แผนจัดซื้อปี 2560</a:t>
                      </a:r>
                    </a:p>
                  </a:txBody>
                  <a:tcPr/>
                </a:tc>
              </a:tr>
              <a:tr h="255835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จัดซื้อ ด้วยเงินบำรุง 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6,000,000.00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381505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จัดซื้อ ด้วยงบค่าเสื่อม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10,814,000.00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381505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จัดซื้อ ด้วยเงินงบประมาณ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5,600,000.00</a:t>
                      </a:r>
                    </a:p>
                  </a:txBody>
                  <a:tcPr/>
                </a:tc>
              </a:tr>
              <a:tr h="255835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รวม</a:t>
                      </a:r>
                      <a:endParaRPr lang="th-TH" sz="14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21,414,000.00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ตาราง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568910"/>
              </p:ext>
            </p:extLst>
          </p:nvPr>
        </p:nvGraphicFramePr>
        <p:xfrm>
          <a:off x="6516216" y="4576005"/>
          <a:ext cx="2484276" cy="1589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700"/>
                <a:gridCol w="1091576"/>
              </a:tblGrid>
              <a:tr h="371398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7.แผนสนับสนุน </a:t>
                      </a:r>
                      <a:endParaRPr lang="en-US" sz="1400" dirty="0" smtClean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  <a:p>
                      <a:pPr algn="ctr"/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รพ.สต.</a:t>
                      </a:r>
                      <a:endParaRPr lang="th-TH" sz="14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แผนจัดซื้อปี 2560</a:t>
                      </a:r>
                    </a:p>
                  </a:txBody>
                  <a:tcPr/>
                </a:tc>
              </a:tr>
              <a:tr h="2778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Fixed</a:t>
                      </a:r>
                      <a:r>
                        <a:rPr lang="en-US" sz="1600" baseline="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 cost </a:t>
                      </a:r>
                      <a:endParaRPr lang="th-TH" sz="16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17,661,745.0</a:t>
                      </a:r>
                      <a:endParaRPr lang="th-TH" sz="16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</a:tr>
              <a:tr h="400579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ยา</a:t>
                      </a:r>
                      <a:r>
                        <a:rPr lang="th-TH" sz="1600" baseline="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/วัสดุทุกประเภท</a:t>
                      </a:r>
                      <a:endParaRPr lang="th-TH" sz="1600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6,536,130.0</a:t>
                      </a:r>
                    </a:p>
                  </a:txBody>
                  <a:tcPr/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รวม</a:t>
                      </a:r>
                      <a:endParaRPr lang="th-TH" sz="1600" b="1" dirty="0"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19,813,727.6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7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5990772" cy="9361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สี่เหลี่ยมผืนผ้า 11"/>
          <p:cNvSpPr/>
          <p:nvPr/>
        </p:nvSpPr>
        <p:spPr>
          <a:xfrm>
            <a:off x="2715908" y="1016732"/>
            <a:ext cx="31522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EucrosiaUPC" pitchFamily="18" charset="-34"/>
                <a:cs typeface="EucrosiaUPC" pitchFamily="18" charset="-34"/>
              </a:rPr>
              <a:t>ผลการดำเนินงาน </a:t>
            </a:r>
            <a:endParaRPr lang="th-TH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3" name="ลูกศรลง 12"/>
          <p:cNvSpPr/>
          <p:nvPr/>
        </p:nvSpPr>
        <p:spPr>
          <a:xfrm>
            <a:off x="3619752" y="2132856"/>
            <a:ext cx="2160240" cy="775164"/>
          </a:xfrm>
          <a:prstGeom prst="downArrow">
            <a:avLst/>
          </a:prstGeom>
          <a:solidFill>
            <a:srgbClr val="FF66CC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3823343" y="3005337"/>
            <a:ext cx="2055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crosiaUPC" panose="02020603050405020304" pitchFamily="18" charset="-34"/>
                <a:cs typeface="EucrosiaUPC" panose="02020603050405020304" pitchFamily="18" charset="-34"/>
              </a:rPr>
              <a:t>HRP / HRD</a:t>
            </a:r>
            <a:endParaRPr lang="th-TH" sz="4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8" name="Picture 25" descr="1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520438"/>
            <a:ext cx="3152208" cy="2773945"/>
          </a:xfrm>
          <a:prstGeom prst="rect">
            <a:avLst/>
          </a:prstGeom>
        </p:spPr>
      </p:pic>
      <p:pic>
        <p:nvPicPr>
          <p:cNvPr id="2" name="Picture 2" descr="ผลการค้นหารูปภาพสำหรับ H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832" y="3359280"/>
            <a:ext cx="2754999" cy="275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2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843808" y="44624"/>
            <a:ext cx="3719304" cy="1361265"/>
          </a:xfrm>
          <a:prstGeom prst="rect">
            <a:avLst/>
          </a:prstGeom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3397714" y="186939"/>
            <a:ext cx="2229294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EucrosiaUPC" pitchFamily="18" charset="-34"/>
                <a:cs typeface="EucrosiaUPC" pitchFamily="18" charset="-34"/>
              </a:rPr>
              <a:t>แผนกำลังคน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crosiaUPC" pitchFamily="18" charset="-34"/>
              <a:ea typeface="+mj-ea"/>
              <a:cs typeface="EucrosiaUPC" pitchFamily="18" charset="-34"/>
            </a:endParaRPr>
          </a:p>
        </p:txBody>
      </p:sp>
      <p:graphicFrame>
        <p:nvGraphicFramePr>
          <p:cNvPr id="36" name="ตัวยึดเนื้อหา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784556"/>
              </p:ext>
            </p:extLst>
          </p:nvPr>
        </p:nvGraphicFramePr>
        <p:xfrm>
          <a:off x="107500" y="1168774"/>
          <a:ext cx="8856987" cy="4852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92"/>
                <a:gridCol w="720080"/>
                <a:gridCol w="720080"/>
                <a:gridCol w="504056"/>
                <a:gridCol w="504056"/>
                <a:gridCol w="504056"/>
                <a:gridCol w="504056"/>
                <a:gridCol w="504056"/>
                <a:gridCol w="504055"/>
              </a:tblGrid>
              <a:tr h="416179">
                <a:tc rowSpan="2"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</a:t>
                      </a:r>
                      <a:r>
                        <a:rPr kumimoji="0" lang="th-TH" sz="24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บุคลากร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th-TH" sz="2400" b="1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จำนวน (คน)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latin typeface="AngsanaUPC" pitchFamily="18" charset="-34"/>
                        <a:cs typeface="FreesiaUPC" pitchFamily="34" charset="-34"/>
                      </a:endParaRPr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แผนความต้องการ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</a:tr>
              <a:tr h="416179">
                <a:tc v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latin typeface="AngsanaUPC" pitchFamily="18" charset="-34"/>
                        <a:cs typeface="FreesiaUPC" pitchFamily="34" charset="-34"/>
                      </a:endParaRPr>
                    </a:p>
                  </a:txBody>
                  <a:tcPr marL="64294" marR="64294" marT="32147" marB="321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FTE2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มีจริง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ขาด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61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62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63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64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ucrosiaUPC" pitchFamily="18" charset="-34"/>
                          <a:cs typeface="EucrosiaUPC" pitchFamily="18" charset="-34"/>
                        </a:rPr>
                        <a:t>65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rgbClr val="002060"/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1.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แพทย์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cs typeface="EucrosiaUPC" pitchFamily="18" charset="-34"/>
                        </a:rPr>
                        <a:t>34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24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r>
                        <a:rPr lang="th-TH" sz="2800" b="1" kern="1200" baseline="0" dirty="0" smtClean="0">
                          <a:solidFill>
                            <a:srgbClr val="FF3399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  </a:t>
                      </a:r>
                      <a:r>
                        <a:rPr lang="th-TH" sz="2800" b="1" kern="1200" dirty="0" smtClean="0">
                          <a:solidFill>
                            <a:srgbClr val="57257D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แพทย์เวชปฏิบัติทั่วไป</a:t>
                      </a:r>
                      <a:endParaRPr lang="en-US" sz="2800" b="1" dirty="0">
                        <a:solidFill>
                          <a:srgbClr val="57257D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10 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10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r>
                        <a:rPr lang="th-TH" sz="2800" b="1" kern="1200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  แพทย์เฉพาะทางสาขาสูติศาสตร์ฯ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2</a:t>
                      </a:r>
                      <a:r>
                        <a:rPr lang="th-TH" sz="2400" b="1" kern="1200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(ทุน)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3399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 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แพทย์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เฉพาะทางสาขาศัลยศาสตร์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3 </a:t>
                      </a:r>
                      <a:r>
                        <a:rPr lang="en-US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</a:t>
                      </a:r>
                      <a:endParaRPr lang="en-US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(ทุน)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3399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 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แพทย์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เฉพาะทางสาขา</a:t>
                      </a:r>
                      <a:r>
                        <a:rPr lang="th-TH" sz="2800" b="1" dirty="0" err="1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อายุร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ศาสตร์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4</a:t>
                      </a:r>
                      <a:r>
                        <a:rPr lang="th-TH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 </a:t>
                      </a:r>
                      <a:endParaRPr lang="en-US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(ทุน)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3399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 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แพทย์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เฉพาะทางสาขากุมารเวชศาสตร์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2</a:t>
                      </a:r>
                      <a:r>
                        <a:rPr lang="th-TH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 </a:t>
                      </a:r>
                      <a:endParaRPr lang="en-US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r>
                        <a:rPr lang="th-TH" sz="12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(ทุน)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 แพทย์เฉพาะทางสาขาวิสัญญี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</a:t>
                      </a:r>
                      <a:r>
                        <a:rPr lang="th-TH" sz="2800" b="1" baseline="0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ฯ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2  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 แพทย์เฉพาะทางสาขา</a:t>
                      </a:r>
                      <a:r>
                        <a:rPr lang="th-TH" sz="2800" b="1" dirty="0" err="1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ออร์โธปิดิกส์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2</a:t>
                      </a:r>
                      <a:r>
                        <a:rPr lang="th-TH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  </a:t>
                      </a:r>
                      <a:endParaRPr lang="en-US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2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3399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   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แพทย์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เฉพาะทาง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EucrosiaUPC" pitchFamily="18" charset="-34"/>
                          <a:ea typeface="Times New Roman"/>
                          <a:cs typeface="EucrosiaUPC" pitchFamily="18" charset="-34"/>
                        </a:rPr>
                        <a:t>สาขารังสีวินิจฉัย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EucrosiaUPC" pitchFamily="18" charset="-34"/>
                        <a:ea typeface="Times New Roman"/>
                        <a:cs typeface="EucrosiaUPC" pitchFamily="18" charset="-34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EucrosiaUPC" pitchFamily="18" charset="-34"/>
                          <a:ea typeface="+mn-ea"/>
                          <a:cs typeface="EucrosiaUPC" pitchFamily="18" charset="-34"/>
                        </a:rPr>
                        <a:t>1</a:t>
                      </a:r>
                      <a:endParaRPr lang="en-US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33CC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1</a:t>
                      </a:r>
                      <a:endParaRPr lang="en-US" sz="2400" b="1" dirty="0">
                        <a:solidFill>
                          <a:srgbClr val="3333CC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rPr>
                        <a:t>-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51521" y="5937631"/>
            <a:ext cx="4752528" cy="33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กรอบแพทย์ </a:t>
            </a:r>
            <a:r>
              <a:rPr lang="en-US" sz="2000" b="1" u="sng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M1 : </a:t>
            </a:r>
            <a:r>
              <a:rPr lang="th-TH" sz="2000" b="1" u="sng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อ้างอิงจาก สำนักบริหารสาธารณสุข 9 ก.ย.56</a:t>
            </a:r>
            <a:endParaRPr lang="th-TH" sz="2000" b="1" u="sng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06837" y="5937631"/>
            <a:ext cx="182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FTE2 : </a:t>
            </a:r>
            <a:r>
              <a:rPr lang="th-TH" sz="2000" b="1" u="sng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ใช้เกณฑ์ขั้นต่ำ</a:t>
            </a:r>
            <a:endParaRPr lang="th-TH" sz="2000" b="1" u="sng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692696"/>
            <a:ext cx="18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HRP / HRD</a:t>
            </a:r>
            <a:endParaRPr lang="th-TH" sz="3200" b="1" u="sng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25" descr="1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73" y="85680"/>
            <a:ext cx="1132747" cy="826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53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7223</TotalTime>
  <Words>1862</Words>
  <Application>Microsoft Office PowerPoint</Application>
  <PresentationFormat>นำเสนอทางหน้าจอ (4:3)</PresentationFormat>
  <Paragraphs>691</Paragraphs>
  <Slides>18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20" baseType="lpstr">
      <vt:lpstr>ชุดรูปแบบของ Office</vt:lpstr>
      <vt:lpstr>แผนภูมิ Microsoft Excel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URI+AGE ไม่บรรลุเป้าหมายแต่แนวโน้มลดลง</vt:lpstr>
      <vt:lpstr>แผนดำเนินการตัวชี้วัดที่ไม่บรรลุเป้าหมาย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ketball</dc:creator>
  <cp:lastModifiedBy>Mo_it</cp:lastModifiedBy>
  <cp:revision>182</cp:revision>
  <cp:lastPrinted>2016-12-16T09:50:29Z</cp:lastPrinted>
  <dcterms:created xsi:type="dcterms:W3CDTF">2016-11-16T02:35:15Z</dcterms:created>
  <dcterms:modified xsi:type="dcterms:W3CDTF">2017-01-20T06:21:55Z</dcterms:modified>
</cp:coreProperties>
</file>